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0" r:id="rId2"/>
  </p:sldMasterIdLst>
  <p:notesMasterIdLst>
    <p:notesMasterId r:id="rId95"/>
  </p:notesMasterIdLst>
  <p:sldIdLst>
    <p:sldId id="256" r:id="rId3"/>
    <p:sldId id="323" r:id="rId4"/>
    <p:sldId id="374" r:id="rId5"/>
    <p:sldId id="327" r:id="rId6"/>
    <p:sldId id="325" r:id="rId7"/>
    <p:sldId id="326" r:id="rId8"/>
    <p:sldId id="328" r:id="rId9"/>
    <p:sldId id="329" r:id="rId10"/>
    <p:sldId id="330" r:id="rId11"/>
    <p:sldId id="331" r:id="rId12"/>
    <p:sldId id="332" r:id="rId13"/>
    <p:sldId id="333" r:id="rId14"/>
    <p:sldId id="334" r:id="rId15"/>
    <p:sldId id="335" r:id="rId16"/>
    <p:sldId id="336" r:id="rId17"/>
    <p:sldId id="337" r:id="rId18"/>
    <p:sldId id="338" r:id="rId19"/>
    <p:sldId id="339" r:id="rId20"/>
    <p:sldId id="406" r:id="rId21"/>
    <p:sldId id="407" r:id="rId22"/>
    <p:sldId id="408" r:id="rId23"/>
    <p:sldId id="409" r:id="rId24"/>
    <p:sldId id="410" r:id="rId25"/>
    <p:sldId id="411" r:id="rId26"/>
    <p:sldId id="412" r:id="rId27"/>
    <p:sldId id="398" r:id="rId28"/>
    <p:sldId id="419" r:id="rId29"/>
    <p:sldId id="420" r:id="rId30"/>
    <p:sldId id="421" r:id="rId31"/>
    <p:sldId id="422" r:id="rId32"/>
    <p:sldId id="423" r:id="rId33"/>
    <p:sldId id="424" r:id="rId34"/>
    <p:sldId id="425" r:id="rId35"/>
    <p:sldId id="426" r:id="rId36"/>
    <p:sldId id="418" r:id="rId37"/>
    <p:sldId id="399" r:id="rId38"/>
    <p:sldId id="400" r:id="rId39"/>
    <p:sldId id="401" r:id="rId40"/>
    <p:sldId id="402" r:id="rId41"/>
    <p:sldId id="403" r:id="rId42"/>
    <p:sldId id="404" r:id="rId43"/>
    <p:sldId id="416" r:id="rId44"/>
    <p:sldId id="340" r:id="rId45"/>
    <p:sldId id="342" r:id="rId46"/>
    <p:sldId id="344" r:id="rId47"/>
    <p:sldId id="343" r:id="rId48"/>
    <p:sldId id="345" r:id="rId49"/>
    <p:sldId id="415" r:id="rId50"/>
    <p:sldId id="346" r:id="rId51"/>
    <p:sldId id="417" r:id="rId52"/>
    <p:sldId id="347" r:id="rId53"/>
    <p:sldId id="348" r:id="rId54"/>
    <p:sldId id="349" r:id="rId55"/>
    <p:sldId id="350" r:id="rId56"/>
    <p:sldId id="352" r:id="rId57"/>
    <p:sldId id="353" r:id="rId58"/>
    <p:sldId id="354" r:id="rId59"/>
    <p:sldId id="355" r:id="rId60"/>
    <p:sldId id="356" r:id="rId61"/>
    <p:sldId id="357" r:id="rId62"/>
    <p:sldId id="358" r:id="rId63"/>
    <p:sldId id="359" r:id="rId64"/>
    <p:sldId id="362" r:id="rId65"/>
    <p:sldId id="388" r:id="rId66"/>
    <p:sldId id="389" r:id="rId67"/>
    <p:sldId id="390" r:id="rId68"/>
    <p:sldId id="375" r:id="rId69"/>
    <p:sldId id="376" r:id="rId70"/>
    <p:sldId id="377" r:id="rId71"/>
    <p:sldId id="378" r:id="rId72"/>
    <p:sldId id="379" r:id="rId73"/>
    <p:sldId id="380" r:id="rId74"/>
    <p:sldId id="381" r:id="rId75"/>
    <p:sldId id="382" r:id="rId76"/>
    <p:sldId id="383" r:id="rId77"/>
    <p:sldId id="384" r:id="rId78"/>
    <p:sldId id="386" r:id="rId79"/>
    <p:sldId id="364" r:id="rId80"/>
    <p:sldId id="363" r:id="rId81"/>
    <p:sldId id="365" r:id="rId82"/>
    <p:sldId id="366" r:id="rId83"/>
    <p:sldId id="367" r:id="rId84"/>
    <p:sldId id="368" r:id="rId85"/>
    <p:sldId id="369" r:id="rId86"/>
    <p:sldId id="373" r:id="rId87"/>
    <p:sldId id="427" r:id="rId88"/>
    <p:sldId id="428" r:id="rId89"/>
    <p:sldId id="429" r:id="rId90"/>
    <p:sldId id="430" r:id="rId91"/>
    <p:sldId id="431" r:id="rId92"/>
    <p:sldId id="432" r:id="rId93"/>
    <p:sldId id="405"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20000"/>
    <a:srgbClr val="A365D1"/>
    <a:srgbClr val="CC9B00"/>
    <a:srgbClr val="FFCC29"/>
    <a:srgbClr val="FFD54F"/>
    <a:srgbClr val="B4DE86"/>
    <a:srgbClr val="009A46"/>
    <a:srgbClr val="F8F8F8"/>
    <a:srgbClr val="68AC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1" autoAdjust="0"/>
    <p:restoredTop sz="85612" autoAdjust="0"/>
  </p:normalViewPr>
  <p:slideViewPr>
    <p:cSldViewPr snapToGrid="0" snapToObjects="1">
      <p:cViewPr varScale="1">
        <p:scale>
          <a:sx n="94" d="100"/>
          <a:sy n="94" d="100"/>
        </p:scale>
        <p:origin x="222"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image" Target="../media/image9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image" Target="../media/image9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77BC27-CC6A-9E46-9321-6221FAD3B3B0}" type="datetimeFigureOut">
              <a:rPr lang="en-US" smtClean="0"/>
              <a:pPr/>
              <a:t>6/28/2017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7FCF0F-21A3-9F4E-98B9-14BDB8247586}" type="slidenum">
              <a:rPr lang="en-US" smtClean="0"/>
              <a:pPr/>
              <a:t>‹#›</a:t>
            </a:fld>
            <a:endParaRPr lang="en-US"/>
          </a:p>
        </p:txBody>
      </p:sp>
    </p:spTree>
    <p:extLst>
      <p:ext uri="{BB962C8B-B14F-4D97-AF65-F5344CB8AC3E}">
        <p14:creationId xmlns:p14="http://schemas.microsoft.com/office/powerpoint/2010/main" val="904978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7FCF0F-21A3-9F4E-98B9-14BDB8247586}" type="slidenum">
              <a:rPr lang="en-US" smtClean="0"/>
              <a:pPr/>
              <a:t>18</a:t>
            </a:fld>
            <a:endParaRPr lang="en-US"/>
          </a:p>
        </p:txBody>
      </p:sp>
    </p:spTree>
    <p:extLst>
      <p:ext uri="{BB962C8B-B14F-4D97-AF65-F5344CB8AC3E}">
        <p14:creationId xmlns:p14="http://schemas.microsoft.com/office/powerpoint/2010/main" val="2352347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7FCF0F-21A3-9F4E-98B9-14BDB8247586}" type="slidenum">
              <a:rPr lang="en-US" smtClean="0"/>
              <a:pPr/>
              <a:t>48</a:t>
            </a:fld>
            <a:endParaRPr lang="en-US"/>
          </a:p>
        </p:txBody>
      </p:sp>
    </p:spTree>
    <p:extLst>
      <p:ext uri="{BB962C8B-B14F-4D97-AF65-F5344CB8AC3E}">
        <p14:creationId xmlns:p14="http://schemas.microsoft.com/office/powerpoint/2010/main" val="798500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7FCF0F-21A3-9F4E-98B9-14BDB8247586}" type="slidenum">
              <a:rPr lang="en-US" smtClean="0"/>
              <a:pPr/>
              <a:t>50</a:t>
            </a:fld>
            <a:endParaRPr lang="en-US"/>
          </a:p>
        </p:txBody>
      </p:sp>
    </p:spTree>
    <p:extLst>
      <p:ext uri="{BB962C8B-B14F-4D97-AF65-F5344CB8AC3E}">
        <p14:creationId xmlns:p14="http://schemas.microsoft.com/office/powerpoint/2010/main" val="2831135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7FCF0F-21A3-9F4E-98B9-14BDB8247586}" type="slidenum">
              <a:rPr lang="en-US" smtClean="0"/>
              <a:pPr/>
              <a:t>51</a:t>
            </a:fld>
            <a:endParaRPr lang="en-US"/>
          </a:p>
        </p:txBody>
      </p:sp>
    </p:spTree>
    <p:extLst>
      <p:ext uri="{BB962C8B-B14F-4D97-AF65-F5344CB8AC3E}">
        <p14:creationId xmlns:p14="http://schemas.microsoft.com/office/powerpoint/2010/main" val="2145941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7FCF0F-21A3-9F4E-98B9-14BDB8247586}" type="slidenum">
              <a:rPr lang="en-US" smtClean="0"/>
              <a:pPr/>
              <a:t>52</a:t>
            </a:fld>
            <a:endParaRPr lang="en-US"/>
          </a:p>
        </p:txBody>
      </p:sp>
    </p:spTree>
    <p:extLst>
      <p:ext uri="{BB962C8B-B14F-4D97-AF65-F5344CB8AC3E}">
        <p14:creationId xmlns:p14="http://schemas.microsoft.com/office/powerpoint/2010/main" val="2092997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note of the “id” value.   This value will be referenced by the code that implements the player controls.</a:t>
            </a:r>
          </a:p>
        </p:txBody>
      </p:sp>
      <p:sp>
        <p:nvSpPr>
          <p:cNvPr id="4" name="Slide Number Placeholder 3"/>
          <p:cNvSpPr>
            <a:spLocks noGrp="1"/>
          </p:cNvSpPr>
          <p:nvPr>
            <p:ph type="sldNum" sz="quarter" idx="10"/>
          </p:nvPr>
        </p:nvSpPr>
        <p:spPr/>
        <p:txBody>
          <a:bodyPr/>
          <a:lstStyle/>
          <a:p>
            <a:fld id="{F47FCF0F-21A3-9F4E-98B9-14BDB8247586}" type="slidenum">
              <a:rPr lang="en-US" smtClean="0"/>
              <a:pPr/>
              <a:t>53</a:t>
            </a:fld>
            <a:endParaRPr lang="en-US"/>
          </a:p>
        </p:txBody>
      </p:sp>
    </p:spTree>
    <p:extLst>
      <p:ext uri="{BB962C8B-B14F-4D97-AF65-F5344CB8AC3E}">
        <p14:creationId xmlns:p14="http://schemas.microsoft.com/office/powerpoint/2010/main" val="2320715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7FCF0F-21A3-9F4E-98B9-14BDB8247586}" type="slidenum">
              <a:rPr lang="en-US" smtClean="0"/>
              <a:pPr/>
              <a:t>63</a:t>
            </a:fld>
            <a:endParaRPr lang="en-US"/>
          </a:p>
        </p:txBody>
      </p:sp>
    </p:spTree>
    <p:extLst>
      <p:ext uri="{BB962C8B-B14F-4D97-AF65-F5344CB8AC3E}">
        <p14:creationId xmlns:p14="http://schemas.microsoft.com/office/powerpoint/2010/main" val="2622338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7FCF0F-21A3-9F4E-98B9-14BDB8247586}" type="slidenum">
              <a:rPr lang="en-US" smtClean="0"/>
              <a:pPr/>
              <a:t>64</a:t>
            </a:fld>
            <a:endParaRPr lang="en-US"/>
          </a:p>
        </p:txBody>
      </p:sp>
    </p:spTree>
    <p:extLst>
      <p:ext uri="{BB962C8B-B14F-4D97-AF65-F5344CB8AC3E}">
        <p14:creationId xmlns:p14="http://schemas.microsoft.com/office/powerpoint/2010/main" val="2260369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7FCF0F-21A3-9F4E-98B9-14BDB8247586}" type="slidenum">
              <a:rPr lang="en-US" smtClean="0"/>
              <a:pPr/>
              <a:t>65</a:t>
            </a:fld>
            <a:endParaRPr lang="en-US"/>
          </a:p>
        </p:txBody>
      </p:sp>
    </p:spTree>
    <p:extLst>
      <p:ext uri="{BB962C8B-B14F-4D97-AF65-F5344CB8AC3E}">
        <p14:creationId xmlns:p14="http://schemas.microsoft.com/office/powerpoint/2010/main" val="529924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7FCF0F-21A3-9F4E-98B9-14BDB8247586}" type="slidenum">
              <a:rPr lang="en-US" smtClean="0"/>
              <a:pPr/>
              <a:t>66</a:t>
            </a:fld>
            <a:endParaRPr lang="en-US"/>
          </a:p>
        </p:txBody>
      </p:sp>
    </p:spTree>
    <p:extLst>
      <p:ext uri="{BB962C8B-B14F-4D97-AF65-F5344CB8AC3E}">
        <p14:creationId xmlns:p14="http://schemas.microsoft.com/office/powerpoint/2010/main" val="862447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7FCF0F-21A3-9F4E-98B9-14BDB8247586}" type="slidenum">
              <a:rPr lang="en-US" smtClean="0"/>
              <a:pPr/>
              <a:t>68</a:t>
            </a:fld>
            <a:endParaRPr lang="en-US"/>
          </a:p>
        </p:txBody>
      </p:sp>
    </p:spTree>
    <p:extLst>
      <p:ext uri="{BB962C8B-B14F-4D97-AF65-F5344CB8AC3E}">
        <p14:creationId xmlns:p14="http://schemas.microsoft.com/office/powerpoint/2010/main" val="341196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7FCF0F-21A3-9F4E-98B9-14BDB8247586}" type="slidenum">
              <a:rPr lang="en-US" smtClean="0"/>
              <a:pPr/>
              <a:t>26</a:t>
            </a:fld>
            <a:endParaRPr lang="en-US"/>
          </a:p>
        </p:txBody>
      </p:sp>
    </p:spTree>
    <p:extLst>
      <p:ext uri="{BB962C8B-B14F-4D97-AF65-F5344CB8AC3E}">
        <p14:creationId xmlns:p14="http://schemas.microsoft.com/office/powerpoint/2010/main" val="3963044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7FCF0F-21A3-9F4E-98B9-14BDB8247586}" type="slidenum">
              <a:rPr lang="en-US" smtClean="0"/>
              <a:pPr/>
              <a:t>77</a:t>
            </a:fld>
            <a:endParaRPr lang="en-US"/>
          </a:p>
        </p:txBody>
      </p:sp>
    </p:spTree>
    <p:extLst>
      <p:ext uri="{BB962C8B-B14F-4D97-AF65-F5344CB8AC3E}">
        <p14:creationId xmlns:p14="http://schemas.microsoft.com/office/powerpoint/2010/main" val="2368309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Main application page has a link to the token request site.  Credentials are provided and an authorization token is generated.   Control is passed to the redirect URL included in the link.</a:t>
            </a:r>
          </a:p>
          <a:p>
            <a:pPr marL="228600" indent="-228600">
              <a:buFont typeface="+mj-lt"/>
              <a:buAutoNum type="arabicPeriod"/>
            </a:pPr>
            <a:r>
              <a:rPr lang="en-US" dirty="0"/>
              <a:t>The redirect page in the application receives the authorization token in the query parameters.  It is extracted and a request is made to the token request site for an access token.</a:t>
            </a:r>
          </a:p>
          <a:p>
            <a:pPr marL="228600" indent="-228600">
              <a:buFont typeface="+mj-lt"/>
              <a:buAutoNum type="arabicPeriod"/>
            </a:pPr>
            <a:r>
              <a:rPr lang="en-US" dirty="0"/>
              <a:t>The redirect page’s PHP script saves the new access token in session data and passes control back to the main page.</a:t>
            </a:r>
          </a:p>
        </p:txBody>
      </p:sp>
      <p:sp>
        <p:nvSpPr>
          <p:cNvPr id="4" name="Slide Number Placeholder 3"/>
          <p:cNvSpPr>
            <a:spLocks noGrp="1"/>
          </p:cNvSpPr>
          <p:nvPr>
            <p:ph type="sldNum" sz="quarter" idx="10"/>
          </p:nvPr>
        </p:nvSpPr>
        <p:spPr/>
        <p:txBody>
          <a:bodyPr/>
          <a:lstStyle/>
          <a:p>
            <a:fld id="{F47FCF0F-21A3-9F4E-98B9-14BDB8247586}" type="slidenum">
              <a:rPr lang="en-US" smtClean="0"/>
              <a:pPr/>
              <a:t>81</a:t>
            </a:fld>
            <a:endParaRPr lang="en-US"/>
          </a:p>
        </p:txBody>
      </p:sp>
    </p:spTree>
    <p:extLst>
      <p:ext uri="{BB962C8B-B14F-4D97-AF65-F5344CB8AC3E}">
        <p14:creationId xmlns:p14="http://schemas.microsoft.com/office/powerpoint/2010/main" val="2109723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In the first command, the $</a:t>
            </a:r>
            <a:r>
              <a:rPr lang="en-US" dirty="0" err="1"/>
              <a:t>queryParm</a:t>
            </a:r>
            <a:r>
              <a:rPr lang="en-US" dirty="0"/>
              <a:t> variable captures the output from the </a:t>
            </a:r>
            <a:r>
              <a:rPr lang="en-US" dirty="0" err="1"/>
              <a:t>parse_str</a:t>
            </a:r>
            <a:r>
              <a:rPr lang="en-US" dirty="0"/>
              <a:t>() method.</a:t>
            </a:r>
          </a:p>
          <a:p>
            <a:pPr marL="228600" indent="-228600">
              <a:buFont typeface="+mj-lt"/>
              <a:buAutoNum type="arabicPeriod"/>
            </a:pPr>
            <a:endParaRPr lang="en-US" dirty="0"/>
          </a:p>
          <a:p>
            <a:pPr marL="228600" indent="-228600">
              <a:buFont typeface="+mj-lt"/>
              <a:buAutoNum type="arabicPeriod"/>
            </a:pPr>
            <a:r>
              <a:rPr lang="en-US" dirty="0"/>
              <a:t>The query string has a ‘code’ field that contains the authorization code.</a:t>
            </a:r>
          </a:p>
          <a:p>
            <a:pPr marL="228600" indent="-228600">
              <a:buFont typeface="+mj-lt"/>
              <a:buAutoNum type="arabicPeriod"/>
            </a:pPr>
            <a:endParaRPr lang="en-US" dirty="0"/>
          </a:p>
          <a:p>
            <a:pPr marL="228600" indent="-228600">
              <a:buFont typeface="+mj-lt"/>
              <a:buAutoNum type="arabicPeriod"/>
            </a:pPr>
            <a:r>
              <a:rPr lang="en-US" dirty="0"/>
              <a:t>The redirect </a:t>
            </a:r>
            <a:r>
              <a:rPr lang="en-US" dirty="0" err="1"/>
              <a:t>uri</a:t>
            </a:r>
            <a:r>
              <a:rPr lang="en-US" dirty="0"/>
              <a:t> has to be maintained, minus any query parameters.  Or, you could hardcode it since this is all part of the same application. </a:t>
            </a:r>
          </a:p>
        </p:txBody>
      </p:sp>
      <p:sp>
        <p:nvSpPr>
          <p:cNvPr id="4" name="Slide Number Placeholder 3"/>
          <p:cNvSpPr>
            <a:spLocks noGrp="1"/>
          </p:cNvSpPr>
          <p:nvPr>
            <p:ph type="sldNum" sz="quarter" idx="10"/>
          </p:nvPr>
        </p:nvSpPr>
        <p:spPr/>
        <p:txBody>
          <a:bodyPr/>
          <a:lstStyle/>
          <a:p>
            <a:fld id="{F47FCF0F-21A3-9F4E-98B9-14BDB8247586}" type="slidenum">
              <a:rPr lang="en-US" smtClean="0"/>
              <a:pPr/>
              <a:t>83</a:t>
            </a:fld>
            <a:endParaRPr lang="en-US"/>
          </a:p>
        </p:txBody>
      </p:sp>
    </p:spTree>
    <p:extLst>
      <p:ext uri="{BB962C8B-B14F-4D97-AF65-F5344CB8AC3E}">
        <p14:creationId xmlns:p14="http://schemas.microsoft.com/office/powerpoint/2010/main" val="2270624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7FCF0F-21A3-9F4E-98B9-14BDB8247586}" type="slidenum">
              <a:rPr lang="en-US" smtClean="0"/>
              <a:pPr/>
              <a:t>85</a:t>
            </a:fld>
            <a:endParaRPr lang="en-US"/>
          </a:p>
        </p:txBody>
      </p:sp>
    </p:spTree>
    <p:extLst>
      <p:ext uri="{BB962C8B-B14F-4D97-AF65-F5344CB8AC3E}">
        <p14:creationId xmlns:p14="http://schemas.microsoft.com/office/powerpoint/2010/main" val="1602203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itchFamily="34" charset="-128"/>
            </a:endParaRPr>
          </a:p>
        </p:txBody>
      </p:sp>
      <p:sp>
        <p:nvSpPr>
          <p:cNvPr id="460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D4E8648-C4D9-40DD-8DF4-28CAA22FBCA5}" type="slidenum">
              <a:rPr lang="en-US" altLang="en-US" sz="1200">
                <a:latin typeface="Calibri" pitchFamily="34" charset="0"/>
                <a:cs typeface="Arial" pitchFamily="34" charset="0"/>
              </a:rPr>
              <a:pPr eaLnBrk="1" hangingPunct="1"/>
              <a:t>87</a:t>
            </a:fld>
            <a:endParaRPr lang="en-US" altLang="en-US" sz="1200">
              <a:latin typeface="Calibri" pitchFamily="34" charset="0"/>
              <a:cs typeface="Arial" pitchFamily="34" charset="0"/>
            </a:endParaRPr>
          </a:p>
        </p:txBody>
      </p:sp>
    </p:spTree>
    <p:extLst>
      <p:ext uri="{BB962C8B-B14F-4D97-AF65-F5344CB8AC3E}">
        <p14:creationId xmlns:p14="http://schemas.microsoft.com/office/powerpoint/2010/main" val="1643663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itchFamily="34" charset="-128"/>
            </a:endParaRPr>
          </a:p>
        </p:txBody>
      </p:sp>
      <p:sp>
        <p:nvSpPr>
          <p:cNvPr id="460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D4E8648-C4D9-40DD-8DF4-28CAA22FBCA5}" type="slidenum">
              <a:rPr lang="en-US" altLang="en-US" sz="1200">
                <a:latin typeface="Calibri" pitchFamily="34" charset="0"/>
                <a:cs typeface="Arial" pitchFamily="34" charset="0"/>
              </a:rPr>
              <a:pPr eaLnBrk="1" hangingPunct="1"/>
              <a:t>88</a:t>
            </a:fld>
            <a:endParaRPr lang="en-US" altLang="en-US" sz="1200">
              <a:latin typeface="Calibri" pitchFamily="34" charset="0"/>
              <a:cs typeface="Arial" pitchFamily="34" charset="0"/>
            </a:endParaRPr>
          </a:p>
        </p:txBody>
      </p:sp>
    </p:spTree>
    <p:extLst>
      <p:ext uri="{BB962C8B-B14F-4D97-AF65-F5344CB8AC3E}">
        <p14:creationId xmlns:p14="http://schemas.microsoft.com/office/powerpoint/2010/main" val="3910423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EF05B18-4DED-4981-9753-102D4B1BD890}" type="slidenum">
              <a:rPr lang="en-US" smtClean="0"/>
              <a:pPr>
                <a:defRPr/>
              </a:pPr>
              <a:t>89</a:t>
            </a:fld>
            <a:endParaRPr lang="en-US"/>
          </a:p>
        </p:txBody>
      </p:sp>
    </p:spTree>
    <p:extLst>
      <p:ext uri="{BB962C8B-B14F-4D97-AF65-F5344CB8AC3E}">
        <p14:creationId xmlns:p14="http://schemas.microsoft.com/office/powerpoint/2010/main" val="3753824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608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ＭＳ Ｐゴシック" pitchFamily="34" charset="-128"/>
            </a:endParaRPr>
          </a:p>
        </p:txBody>
      </p:sp>
      <p:sp>
        <p:nvSpPr>
          <p:cNvPr id="4608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D4E8648-C4D9-40DD-8DF4-28CAA22FBCA5}" type="slidenum">
              <a:rPr lang="en-US" altLang="en-US" sz="1200">
                <a:latin typeface="Calibri" pitchFamily="34" charset="0"/>
                <a:cs typeface="Arial" pitchFamily="34" charset="0"/>
              </a:rPr>
              <a:pPr eaLnBrk="1" hangingPunct="1"/>
              <a:t>90</a:t>
            </a:fld>
            <a:endParaRPr lang="en-US" altLang="en-US" sz="1200">
              <a:latin typeface="Calibri" pitchFamily="34" charset="0"/>
              <a:cs typeface="Arial" pitchFamily="34" charset="0"/>
            </a:endParaRPr>
          </a:p>
        </p:txBody>
      </p:sp>
    </p:spTree>
    <p:extLst>
      <p:ext uri="{BB962C8B-B14F-4D97-AF65-F5344CB8AC3E}">
        <p14:creationId xmlns:p14="http://schemas.microsoft.com/office/powerpoint/2010/main" val="1196238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p>
        </p:txBody>
      </p:sp>
      <p:sp>
        <p:nvSpPr>
          <p:cNvPr id="4" name="Slide Number Placeholder 3"/>
          <p:cNvSpPr>
            <a:spLocks noGrp="1"/>
          </p:cNvSpPr>
          <p:nvPr>
            <p:ph type="sldNum" sz="quarter" idx="10"/>
          </p:nvPr>
        </p:nvSpPr>
        <p:spPr/>
        <p:txBody>
          <a:bodyPr/>
          <a:lstStyle/>
          <a:p>
            <a:fld id="{F47FCF0F-21A3-9F4E-98B9-14BDB8247586}" type="slidenum">
              <a:rPr lang="en-US" smtClean="0"/>
              <a:pPr/>
              <a:t>29</a:t>
            </a:fld>
            <a:endParaRPr lang="en-US"/>
          </a:p>
        </p:txBody>
      </p:sp>
    </p:spTree>
    <p:extLst>
      <p:ext uri="{BB962C8B-B14F-4D97-AF65-F5344CB8AC3E}">
        <p14:creationId xmlns:p14="http://schemas.microsoft.com/office/powerpoint/2010/main" val="196812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7FCF0F-21A3-9F4E-98B9-14BDB8247586}" type="slidenum">
              <a:rPr lang="en-US" smtClean="0"/>
              <a:pPr/>
              <a:t>35</a:t>
            </a:fld>
            <a:endParaRPr lang="en-US"/>
          </a:p>
        </p:txBody>
      </p:sp>
    </p:spTree>
    <p:extLst>
      <p:ext uri="{BB962C8B-B14F-4D97-AF65-F5344CB8AC3E}">
        <p14:creationId xmlns:p14="http://schemas.microsoft.com/office/powerpoint/2010/main" val="860310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7FCF0F-21A3-9F4E-98B9-14BDB8247586}" type="slidenum">
              <a:rPr lang="en-US" smtClean="0"/>
              <a:pPr/>
              <a:t>37</a:t>
            </a:fld>
            <a:endParaRPr lang="en-US"/>
          </a:p>
        </p:txBody>
      </p:sp>
    </p:spTree>
    <p:extLst>
      <p:ext uri="{BB962C8B-B14F-4D97-AF65-F5344CB8AC3E}">
        <p14:creationId xmlns:p14="http://schemas.microsoft.com/office/powerpoint/2010/main" val="893660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7FCF0F-21A3-9F4E-98B9-14BDB8247586}" type="slidenum">
              <a:rPr lang="en-US" smtClean="0"/>
              <a:pPr/>
              <a:t>38</a:t>
            </a:fld>
            <a:endParaRPr lang="en-US"/>
          </a:p>
        </p:txBody>
      </p:sp>
    </p:spTree>
    <p:extLst>
      <p:ext uri="{BB962C8B-B14F-4D97-AF65-F5344CB8AC3E}">
        <p14:creationId xmlns:p14="http://schemas.microsoft.com/office/powerpoint/2010/main" val="1695362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7FCF0F-21A3-9F4E-98B9-14BDB8247586}" type="slidenum">
              <a:rPr lang="en-US" smtClean="0"/>
              <a:pPr/>
              <a:t>42</a:t>
            </a:fld>
            <a:endParaRPr lang="en-US"/>
          </a:p>
        </p:txBody>
      </p:sp>
    </p:spTree>
    <p:extLst>
      <p:ext uri="{BB962C8B-B14F-4D97-AF65-F5344CB8AC3E}">
        <p14:creationId xmlns:p14="http://schemas.microsoft.com/office/powerpoint/2010/main" val="889708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7FCF0F-21A3-9F4E-98B9-14BDB8247586}" type="slidenum">
              <a:rPr lang="en-US" smtClean="0"/>
              <a:pPr/>
              <a:t>44</a:t>
            </a:fld>
            <a:endParaRPr lang="en-US"/>
          </a:p>
        </p:txBody>
      </p:sp>
    </p:spTree>
    <p:extLst>
      <p:ext uri="{BB962C8B-B14F-4D97-AF65-F5344CB8AC3E}">
        <p14:creationId xmlns:p14="http://schemas.microsoft.com/office/powerpoint/2010/main" val="2666591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7FCF0F-21A3-9F4E-98B9-14BDB8247586}" type="slidenum">
              <a:rPr lang="en-US" smtClean="0"/>
              <a:pPr/>
              <a:t>47</a:t>
            </a:fld>
            <a:endParaRPr lang="en-US"/>
          </a:p>
        </p:txBody>
      </p:sp>
    </p:spTree>
    <p:extLst>
      <p:ext uri="{BB962C8B-B14F-4D97-AF65-F5344CB8AC3E}">
        <p14:creationId xmlns:p14="http://schemas.microsoft.com/office/powerpoint/2010/main" val="28597397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 y="-12700"/>
            <a:ext cx="122428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6"/>
          <p:cNvSpPr txBox="1">
            <a:spLocks noChangeArrowheads="1"/>
          </p:cNvSpPr>
          <p:nvPr/>
        </p:nvSpPr>
        <p:spPr bwMode="auto">
          <a:xfrm>
            <a:off x="7505700" y="136525"/>
            <a:ext cx="4341813" cy="366713"/>
          </a:xfrm>
          <a:prstGeom prst="rect">
            <a:avLst/>
          </a:prstGeom>
          <a:noFill/>
          <a:ln>
            <a:noFill/>
          </a:ln>
          <a:extLst/>
        </p:spPr>
        <p:txBody>
          <a:bodyPr lIns="0" tIns="0" rIns="0" bIns="0"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fontAlgn="base" hangingPunct="1">
              <a:spcBef>
                <a:spcPct val="0"/>
              </a:spcBef>
              <a:spcAft>
                <a:spcPts val="900"/>
              </a:spcAft>
              <a:defRPr/>
            </a:pPr>
            <a:r>
              <a:rPr lang="en-US" altLang="en-US" sz="1000">
                <a:solidFill>
                  <a:srgbClr val="000000"/>
                </a:solidFill>
                <a:ea typeface="MS PGothic" panose="020B0600070205080204" pitchFamily="34" charset="-128"/>
              </a:rPr>
              <a:t>Accelerating Product and Service Innovation</a:t>
            </a:r>
          </a:p>
        </p:txBody>
      </p:sp>
      <p:pic>
        <p:nvPicPr>
          <p:cNvPr id="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285750"/>
            <a:ext cx="17970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ine 13"/>
          <p:cNvSpPr>
            <a:spLocks noChangeShapeType="1"/>
          </p:cNvSpPr>
          <p:nvPr/>
        </p:nvSpPr>
        <p:spPr bwMode="auto">
          <a:xfrm flipV="1">
            <a:off x="366713" y="549275"/>
            <a:ext cx="114585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a typeface="MS PGothic" charset="-128"/>
            </a:endParaRPr>
          </a:p>
        </p:txBody>
      </p:sp>
      <p:sp>
        <p:nvSpPr>
          <p:cNvPr id="8" name="Rectangle 6"/>
          <p:cNvSpPr>
            <a:spLocks noChangeArrowheads="1"/>
          </p:cNvSpPr>
          <p:nvPr/>
        </p:nvSpPr>
        <p:spPr bwMode="black">
          <a:xfrm>
            <a:off x="10021888" y="6537325"/>
            <a:ext cx="1828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fontAlgn="base">
              <a:spcBef>
                <a:spcPct val="0"/>
              </a:spcBef>
              <a:spcAft>
                <a:spcPct val="0"/>
              </a:spcAft>
              <a:defRPr/>
            </a:pPr>
            <a:r>
              <a:rPr lang="en-US" sz="800">
                <a:solidFill>
                  <a:srgbClr val="000000"/>
                </a:solidFill>
              </a:rPr>
              <a:t>© 2013 IBM Corporation</a:t>
            </a:r>
            <a:endParaRPr lang="en-US" sz="1800">
              <a:solidFill>
                <a:srgbClr val="000000"/>
              </a:solidFill>
            </a:endParaRPr>
          </a:p>
        </p:txBody>
      </p:sp>
      <p:sp>
        <p:nvSpPr>
          <p:cNvPr id="27651" name="Rectangle 3"/>
          <p:cNvSpPr>
            <a:spLocks noGrp="1" noChangeArrowheads="1"/>
          </p:cNvSpPr>
          <p:nvPr>
            <p:ph type="ctrTitle"/>
          </p:nvPr>
        </p:nvSpPr>
        <p:spPr>
          <a:xfrm>
            <a:off x="211667" y="2267719"/>
            <a:ext cx="11641667" cy="577081"/>
          </a:xfrm>
        </p:spPr>
        <p:txBody>
          <a:bodyPr lIns="91440" rIns="91440" anchor="b"/>
          <a:lstStyle>
            <a:lvl1pPr>
              <a:defRPr sz="3500">
                <a:solidFill>
                  <a:schemeClr val="tx1"/>
                </a:solidFill>
              </a:defRPr>
            </a:lvl1pPr>
          </a:lstStyle>
          <a:p>
            <a:pPr lvl="0"/>
            <a:r>
              <a:rPr lang="en-US" altLang="en-US" noProof="0"/>
              <a:t>Click to edit Master title style</a:t>
            </a:r>
          </a:p>
        </p:txBody>
      </p:sp>
      <p:sp>
        <p:nvSpPr>
          <p:cNvPr id="27652" name="Rectangle 4"/>
          <p:cNvSpPr>
            <a:spLocks noGrp="1" noChangeArrowheads="1"/>
          </p:cNvSpPr>
          <p:nvPr>
            <p:ph type="subTitle" idx="1"/>
          </p:nvPr>
        </p:nvSpPr>
        <p:spPr>
          <a:xfrm>
            <a:off x="211667" y="4191001"/>
            <a:ext cx="5985933" cy="338554"/>
          </a:xfrm>
        </p:spPr>
        <p:txBody>
          <a:bodyPr lIns="91440" rIns="91440"/>
          <a:lstStyle>
            <a:lvl1pPr marL="0" indent="0">
              <a:spcBef>
                <a:spcPct val="0"/>
              </a:spcBef>
              <a:buFont typeface="Wingdings" pitchFamily="2" charset="2"/>
              <a:buNone/>
              <a:defRPr/>
            </a:lvl1pPr>
          </a:lstStyle>
          <a:p>
            <a:pPr lvl="0"/>
            <a:r>
              <a:rPr lang="en-US" altLang="en-US" noProof="0"/>
              <a:t>Click to edit Master subtitle style</a:t>
            </a:r>
          </a:p>
        </p:txBody>
      </p:sp>
      <p:sp>
        <p:nvSpPr>
          <p:cNvPr id="9" name="Rectangle 8"/>
          <p:cNvSpPr>
            <a:spLocks noGrp="1" noChangeArrowheads="1"/>
          </p:cNvSpPr>
          <p:nvPr>
            <p:ph type="sldNum" sz="quarter" idx="10"/>
          </p:nvPr>
        </p:nvSpPr>
        <p:spPr/>
        <p:txBody>
          <a:bodyPr/>
          <a:lstStyle>
            <a:lvl1pPr algn="ctr">
              <a:defRPr/>
            </a:lvl1pPr>
          </a:lstStyle>
          <a:p>
            <a:pPr>
              <a:defRPr/>
            </a:pPr>
            <a:fld id="{DA8BF7C6-179D-8543-8649-51A3B67157E2}" type="slidenum">
              <a:rPr lang="en-US"/>
              <a:pPr>
                <a:defRPr/>
              </a:pPr>
              <a:t>‹#›</a:t>
            </a:fld>
            <a:endParaRPr lang="en-US"/>
          </a:p>
        </p:txBody>
      </p:sp>
    </p:spTree>
    <p:extLst>
      <p:ext uri="{BB962C8B-B14F-4D97-AF65-F5344CB8AC3E}">
        <p14:creationId xmlns:p14="http://schemas.microsoft.com/office/powerpoint/2010/main" val="595028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ustom Layout">
    <p:bg>
      <p:bgPr>
        <a:solidFill>
          <a:srgbClr val="F7F5F5"/>
        </a:solidFill>
        <a:effectLst/>
      </p:bgPr>
    </p:bg>
    <p:spTree>
      <p:nvGrpSpPr>
        <p:cNvPr id="1" name=""/>
        <p:cNvGrpSpPr/>
        <p:nvPr/>
      </p:nvGrpSpPr>
      <p:grpSpPr>
        <a:xfrm>
          <a:off x="0" y="0"/>
          <a:ext cx="0" cy="0"/>
          <a:chOff x="0" y="0"/>
          <a:chExt cx="0" cy="0"/>
        </a:xfrm>
      </p:grpSpPr>
      <p:pic>
        <p:nvPicPr>
          <p:cNvPr id="5" name="Picture 9"/>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userDrawn="1"/>
        </p:nvSpPr>
        <p:spPr bwMode="auto">
          <a:xfrm>
            <a:off x="11252200" y="6489700"/>
            <a:ext cx="41116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fld id="{50C029E2-A216-344D-A029-E565ACADC28A}" type="slidenum">
              <a:rPr lang="en-US" sz="800" smtClean="0">
                <a:solidFill>
                  <a:srgbClr val="DFE9E9"/>
                </a:solidFill>
              </a:rPr>
              <a:pPr eaLnBrk="0" fontAlgn="base" hangingPunct="0">
                <a:spcBef>
                  <a:spcPct val="0"/>
                </a:spcBef>
                <a:spcAft>
                  <a:spcPct val="0"/>
                </a:spcAft>
                <a:defRPr/>
              </a:pPr>
              <a:t>‹#›</a:t>
            </a:fld>
            <a:endParaRPr lang="en-US" sz="800">
              <a:solidFill>
                <a:srgbClr val="DFE9E9"/>
              </a:solidFill>
            </a:endParaRPr>
          </a:p>
        </p:txBody>
      </p:sp>
      <p:sp>
        <p:nvSpPr>
          <p:cNvPr id="8" name="Rectangle 7"/>
          <p:cNvSpPr>
            <a:spLocks noChangeArrowheads="1"/>
          </p:cNvSpPr>
          <p:nvPr userDrawn="1"/>
        </p:nvSpPr>
        <p:spPr bwMode="auto">
          <a:xfrm>
            <a:off x="10983913" y="6489700"/>
            <a:ext cx="261937"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r>
              <a:rPr lang="en-US" sz="800">
                <a:solidFill>
                  <a:srgbClr val="DFE9E9"/>
                </a:solidFill>
              </a:rPr>
              <a:t>Page</a:t>
            </a:r>
          </a:p>
        </p:txBody>
      </p:sp>
      <p:sp>
        <p:nvSpPr>
          <p:cNvPr id="2" name="Title 1"/>
          <p:cNvSpPr>
            <a:spLocks noGrp="1"/>
          </p:cNvSpPr>
          <p:nvPr>
            <p:ph type="title"/>
          </p:nvPr>
        </p:nvSpPr>
        <p:spPr>
          <a:xfrm>
            <a:off x="5379781" y="435765"/>
            <a:ext cx="6150292" cy="609334"/>
          </a:xfrm>
        </p:spPr>
        <p:txBody>
          <a:bodyPr/>
          <a:lstStyle>
            <a:lvl1pPr>
              <a:lnSpc>
                <a:spcPct val="90000"/>
              </a:lnSpc>
              <a:defRPr sz="3733"/>
            </a:lvl1pPr>
          </a:lstStyle>
          <a:p>
            <a:r>
              <a:rPr lang="en-US" dirty="0"/>
              <a:t>Click to edit Master title style</a:t>
            </a:r>
          </a:p>
        </p:txBody>
      </p:sp>
      <p:sp>
        <p:nvSpPr>
          <p:cNvPr id="7" name="Text Placeholder 6"/>
          <p:cNvSpPr>
            <a:spLocks noGrp="1"/>
          </p:cNvSpPr>
          <p:nvPr>
            <p:ph type="body" sz="quarter" idx="10"/>
          </p:nvPr>
        </p:nvSpPr>
        <p:spPr>
          <a:xfrm>
            <a:off x="5380384" y="1833787"/>
            <a:ext cx="6149689" cy="2049857"/>
          </a:xfrm>
        </p:spPr>
        <p:txBody>
          <a:bodyPr/>
          <a:lstStyle>
            <a:lvl1pPr>
              <a:defRPr sz="2400"/>
            </a:lvl1pPr>
            <a:lvl2pPr>
              <a:defRPr sz="2133"/>
            </a:lvl2pPr>
            <a:lvl3pPr>
              <a:defRPr sz="1867"/>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1"/>
          </p:nvPr>
        </p:nvSpPr>
        <p:spPr>
          <a:xfrm>
            <a:off x="5379780" y="5867280"/>
            <a:ext cx="4347315" cy="379656"/>
          </a:xfrm>
        </p:spPr>
        <p:txBody>
          <a:bodyPr anchor="ctr"/>
          <a:lstStyle>
            <a:lvl1pPr marL="0" indent="0">
              <a:spcBef>
                <a:spcPts val="800"/>
              </a:spcBef>
              <a:buNone/>
              <a:defRPr sz="1867">
                <a:solidFill>
                  <a:srgbClr val="FFFFFF"/>
                </a:solidFill>
              </a:defRPr>
            </a:lvl1pPr>
            <a:lvl2pPr marL="463539" indent="0">
              <a:buNone/>
              <a:defRPr/>
            </a:lvl2pPr>
            <a:lvl3pPr marL="831829" indent="0">
              <a:buNone/>
              <a:defRPr/>
            </a:lvl3pPr>
            <a:lvl4pPr marL="1219170" indent="0">
              <a:buNone/>
              <a:defRPr/>
            </a:lvl4pPr>
            <a:lvl5pPr marL="1528195" indent="0">
              <a:buNone/>
              <a:defRPr/>
            </a:lvl5pPr>
          </a:lstStyle>
          <a:p>
            <a:pPr lvl="0"/>
            <a:r>
              <a:rPr lang="en-US" dirty="0"/>
              <a:t>Click to edit Master text styles</a:t>
            </a:r>
          </a:p>
        </p:txBody>
      </p:sp>
    </p:spTree>
    <p:extLst>
      <p:ext uri="{BB962C8B-B14F-4D97-AF65-F5344CB8AC3E}">
        <p14:creationId xmlns:p14="http://schemas.microsoft.com/office/powerpoint/2010/main" val="500782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2844" y="1122363"/>
            <a:ext cx="5434373" cy="2387600"/>
          </a:xfrm>
        </p:spPr>
        <p:txBody>
          <a:bodyPr anchor="b">
            <a:normAutofit/>
          </a:bodyPr>
          <a:lstStyle>
            <a:lvl1pPr algn="l">
              <a:defRPr sz="4000">
                <a:solidFill>
                  <a:schemeClr val="accent6"/>
                </a:solidFill>
              </a:defRPr>
            </a:lvl1pPr>
          </a:lstStyle>
          <a:p>
            <a:r>
              <a:rPr lang="en-US"/>
              <a:t>Click to edit Master title style</a:t>
            </a:r>
          </a:p>
        </p:txBody>
      </p:sp>
      <p:sp>
        <p:nvSpPr>
          <p:cNvPr id="3" name="Subtitle 2"/>
          <p:cNvSpPr>
            <a:spLocks noGrp="1"/>
          </p:cNvSpPr>
          <p:nvPr>
            <p:ph type="subTitle" idx="1"/>
          </p:nvPr>
        </p:nvSpPr>
        <p:spPr>
          <a:xfrm>
            <a:off x="462844" y="3602038"/>
            <a:ext cx="5434373" cy="1655762"/>
          </a:xfrm>
        </p:spPr>
        <p:txBody>
          <a:bodyPr/>
          <a:lstStyle>
            <a:lvl1pPr marL="0" indent="0" algn="l">
              <a:buNone/>
              <a:defRPr sz="2400">
                <a:solidFill>
                  <a:schemeClr val="tx2">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85102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solidFill>
              </a:defRPr>
            </a:lvl1pPr>
          </a:lstStyle>
          <a:p>
            <a:r>
              <a:rPr lang="en-US"/>
              <a:t>Click to edit Master title style</a:t>
            </a:r>
          </a:p>
        </p:txBody>
      </p:sp>
      <p:sp>
        <p:nvSpPr>
          <p:cNvPr id="3" name="Content Placeholder 2"/>
          <p:cNvSpPr>
            <a:spLocks noGrp="1"/>
          </p:cNvSpPr>
          <p:nvPr>
            <p:ph idx="1"/>
          </p:nvPr>
        </p:nvSpPr>
        <p:spPr/>
        <p:txBody>
          <a:bodyPr>
            <a:normAutofit/>
          </a:bodyPr>
          <a:lstStyle>
            <a:lvl1pPr>
              <a:spcBef>
                <a:spcPts val="400"/>
              </a:spcBef>
              <a:defRPr sz="2000"/>
            </a:lvl1pPr>
            <a:lvl2pPr>
              <a:spcBef>
                <a:spcPts val="400"/>
              </a:spcBef>
              <a:defRPr sz="2000"/>
            </a:lvl2pPr>
            <a:lvl3pPr>
              <a:spcBef>
                <a:spcPts val="400"/>
              </a:spcBef>
              <a:defRPr sz="2000"/>
            </a:lvl3pPr>
            <a:lvl4pPr>
              <a:spcBef>
                <a:spcPts val="400"/>
              </a:spcBef>
              <a:defRPr sz="2000"/>
            </a:lvl4pPr>
            <a:lvl5pPr>
              <a:spcBef>
                <a:spcPts val="4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p:nvSpPr>
        <p:spPr>
          <a:xfrm>
            <a:off x="423746" y="6416056"/>
            <a:ext cx="1192212" cy="107722"/>
          </a:xfrm>
          <a:prstGeom prst="rect">
            <a:avLst/>
          </a:prstGeom>
        </p:spPr>
        <p:txBody>
          <a:bodyPr wrap="square" lIns="0" tIns="0" rIns="0" bIns="0">
            <a:spAutoFit/>
          </a:bodyPr>
          <a:lstStyle/>
          <a:p>
            <a:r>
              <a:rPr lang="en-US" sz="700" baseline="0" dirty="0">
                <a:solidFill>
                  <a:schemeClr val="tx2"/>
                </a:solidFill>
                <a:latin typeface="Arial" panose="020B0604020202020204" pitchFamily="34" charset="0"/>
                <a:cs typeface="Arial" panose="020B0604020202020204" pitchFamily="34" charset="0"/>
              </a:rPr>
              <a:t>© 2016 IBM Corporation</a:t>
            </a:r>
          </a:p>
        </p:txBody>
      </p:sp>
      <p:sp>
        <p:nvSpPr>
          <p:cNvPr id="6" name="Rectangle 5"/>
          <p:cNvSpPr/>
          <p:nvPr/>
        </p:nvSpPr>
        <p:spPr>
          <a:xfrm>
            <a:off x="10999788" y="6416056"/>
            <a:ext cx="768466" cy="107722"/>
          </a:xfrm>
          <a:prstGeom prst="rect">
            <a:avLst/>
          </a:prstGeom>
        </p:spPr>
        <p:txBody>
          <a:bodyPr wrap="square" lIns="0" tIns="0" rIns="0" bIns="0">
            <a:spAutoFit/>
          </a:bodyPr>
          <a:lstStyle/>
          <a:p>
            <a:pPr algn="r"/>
            <a:r>
              <a:rPr lang="en-US" sz="700" baseline="0" dirty="0">
                <a:solidFill>
                  <a:schemeClr val="tx2"/>
                </a:solidFill>
                <a:latin typeface="Arial" panose="020B0604020202020204" pitchFamily="34" charset="0"/>
                <a:cs typeface="Arial" panose="020B0604020202020204" pitchFamily="34" charset="0"/>
              </a:rPr>
              <a:t>Page </a:t>
            </a:r>
            <a:fld id="{B564EBA5-A90C-D443-AD17-29894DB4C321}" type="slidenum">
              <a:rPr lang="en-US" sz="700" baseline="0" smtClean="0">
                <a:solidFill>
                  <a:schemeClr val="tx2"/>
                </a:solidFill>
                <a:latin typeface="Arial" panose="020B0604020202020204" pitchFamily="34" charset="0"/>
                <a:cs typeface="Arial" panose="020B0604020202020204" pitchFamily="34" charset="0"/>
              </a:rPr>
              <a:pPr algn="r"/>
              <a:t>‹#›</a:t>
            </a:fld>
            <a:endParaRPr lang="en-US" sz="700" baseline="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1415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solidFill>
              </a:defRPr>
            </a:lvl1pPr>
          </a:lstStyle>
          <a:p>
            <a:r>
              <a:rPr lang="en-US"/>
              <a:t>Click to edit Master title style</a:t>
            </a:r>
          </a:p>
        </p:txBody>
      </p:sp>
      <p:sp>
        <p:nvSpPr>
          <p:cNvPr id="3" name="Content Placeholder 2"/>
          <p:cNvSpPr>
            <a:spLocks noGrp="1"/>
          </p:cNvSpPr>
          <p:nvPr>
            <p:ph idx="1"/>
          </p:nvPr>
        </p:nvSpPr>
        <p:spPr>
          <a:xfrm>
            <a:off x="423746" y="1332089"/>
            <a:ext cx="5761154" cy="4844874"/>
          </a:xfrm>
        </p:spPr>
        <p:txBody>
          <a:bodyPr>
            <a:normAutofit/>
          </a:bodyPr>
          <a:lstStyle>
            <a:lvl1pPr>
              <a:spcBef>
                <a:spcPts val="400"/>
              </a:spcBef>
              <a:defRPr sz="2000"/>
            </a:lvl1pPr>
            <a:lvl2pPr>
              <a:spcBef>
                <a:spcPts val="400"/>
              </a:spcBef>
              <a:defRPr sz="2000"/>
            </a:lvl2pPr>
            <a:lvl3pPr>
              <a:spcBef>
                <a:spcPts val="400"/>
              </a:spcBef>
              <a:defRPr sz="2000"/>
            </a:lvl3pPr>
            <a:lvl4pPr>
              <a:spcBef>
                <a:spcPts val="400"/>
              </a:spcBef>
              <a:defRPr sz="2000"/>
            </a:lvl4pPr>
            <a:lvl5pPr>
              <a:spcBef>
                <a:spcPts val="400"/>
              </a:spcBef>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p:nvSpPr>
        <p:spPr>
          <a:xfrm>
            <a:off x="423746" y="6416056"/>
            <a:ext cx="1192212" cy="107722"/>
          </a:xfrm>
          <a:prstGeom prst="rect">
            <a:avLst/>
          </a:prstGeom>
        </p:spPr>
        <p:txBody>
          <a:bodyPr wrap="square" lIns="0" tIns="0" rIns="0" bIns="0">
            <a:spAutoFit/>
          </a:bodyPr>
          <a:lstStyle/>
          <a:p>
            <a:r>
              <a:rPr lang="en-US" sz="700" baseline="0" dirty="0">
                <a:solidFill>
                  <a:schemeClr val="tx2"/>
                </a:solidFill>
                <a:latin typeface="Arial" panose="020B0604020202020204" pitchFamily="34" charset="0"/>
                <a:cs typeface="Arial" panose="020B0604020202020204" pitchFamily="34" charset="0"/>
              </a:rPr>
              <a:t>© 2016 IBM Corporation</a:t>
            </a:r>
          </a:p>
        </p:txBody>
      </p:sp>
      <p:sp>
        <p:nvSpPr>
          <p:cNvPr id="6" name="Rectangle 5"/>
          <p:cNvSpPr/>
          <p:nvPr/>
        </p:nvSpPr>
        <p:spPr>
          <a:xfrm>
            <a:off x="10999788" y="6416056"/>
            <a:ext cx="768466" cy="107722"/>
          </a:xfrm>
          <a:prstGeom prst="rect">
            <a:avLst/>
          </a:prstGeom>
        </p:spPr>
        <p:txBody>
          <a:bodyPr wrap="square" lIns="0" tIns="0" rIns="0" bIns="0">
            <a:spAutoFit/>
          </a:bodyPr>
          <a:lstStyle/>
          <a:p>
            <a:pPr algn="r"/>
            <a:r>
              <a:rPr lang="en-US" sz="700" baseline="0" dirty="0">
                <a:solidFill>
                  <a:schemeClr val="tx2"/>
                </a:solidFill>
                <a:latin typeface="Arial" panose="020B0604020202020204" pitchFamily="34" charset="0"/>
                <a:cs typeface="Arial" panose="020B0604020202020204" pitchFamily="34" charset="0"/>
              </a:rPr>
              <a:t>Page </a:t>
            </a:r>
            <a:fld id="{B564EBA5-A90C-D443-AD17-29894DB4C321}" type="slidenum">
              <a:rPr lang="en-US" sz="700" baseline="0" smtClean="0">
                <a:solidFill>
                  <a:schemeClr val="tx2"/>
                </a:solidFill>
                <a:latin typeface="Arial" panose="020B0604020202020204" pitchFamily="34" charset="0"/>
                <a:cs typeface="Arial" panose="020B0604020202020204" pitchFamily="34" charset="0"/>
              </a:rPr>
              <a:pPr algn="r"/>
              <a:t>‹#›</a:t>
            </a:fld>
            <a:endParaRPr lang="en-US" sz="700" baseline="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908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and Conten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2852738"/>
          </a:xfrm>
          <a:solidFill>
            <a:schemeClr val="accent1"/>
          </a:solidFill>
        </p:spPr>
        <p:txBody>
          <a:bodyPr/>
          <a:lstStyle/>
          <a:p>
            <a:r>
              <a:rPr lang="en-US"/>
              <a:t>Drag picture to placeholder or click icon to add</a:t>
            </a:r>
          </a:p>
        </p:txBody>
      </p:sp>
      <p:sp>
        <p:nvSpPr>
          <p:cNvPr id="3" name="Content Placeholder 2"/>
          <p:cNvSpPr>
            <a:spLocks noGrp="1"/>
          </p:cNvSpPr>
          <p:nvPr>
            <p:ph idx="1"/>
          </p:nvPr>
        </p:nvSpPr>
        <p:spPr>
          <a:xfrm>
            <a:off x="4927600" y="1168400"/>
            <a:ext cx="6840654" cy="5008562"/>
          </a:xfrm>
          <a:solidFill>
            <a:srgbClr val="FFFFFF"/>
          </a:solidFill>
        </p:spPr>
        <p:txBody>
          <a:bodyPr lIns="365760" tIns="365760" rIns="365760" bIns="365760">
            <a:normAutofit/>
          </a:bodyPr>
          <a:lstStyle>
            <a:lvl1pPr>
              <a:buClr>
                <a:schemeClr val="accent4"/>
              </a:buClr>
              <a:defRPr sz="1400"/>
            </a:lvl1pPr>
            <a:lvl2pPr>
              <a:buClr>
                <a:schemeClr val="accent4"/>
              </a:buClr>
              <a:defRPr sz="1400"/>
            </a:lvl2pPr>
            <a:lvl3pPr>
              <a:buClr>
                <a:schemeClr val="accent4"/>
              </a:buClr>
              <a:defRPr sz="1400"/>
            </a:lvl3pPr>
            <a:lvl4pPr>
              <a:buClr>
                <a:schemeClr val="accent4"/>
              </a:buClr>
              <a:defRPr sz="1400"/>
            </a:lvl4pPr>
            <a:lvl5pPr>
              <a:buClr>
                <a:schemeClr val="accent4"/>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p:nvSpPr>
        <p:spPr>
          <a:xfrm>
            <a:off x="423746" y="6416056"/>
            <a:ext cx="1192212" cy="107722"/>
          </a:xfrm>
          <a:prstGeom prst="rect">
            <a:avLst/>
          </a:prstGeom>
        </p:spPr>
        <p:txBody>
          <a:bodyPr wrap="square" lIns="0" tIns="0" rIns="0" bIns="0">
            <a:spAutoFit/>
          </a:bodyPr>
          <a:lstStyle/>
          <a:p>
            <a:r>
              <a:rPr lang="en-US" sz="700" baseline="0" dirty="0">
                <a:solidFill>
                  <a:schemeClr val="tx2"/>
                </a:solidFill>
                <a:latin typeface="Arial" panose="020B0604020202020204" pitchFamily="34" charset="0"/>
                <a:cs typeface="Arial" panose="020B0604020202020204" pitchFamily="34" charset="0"/>
              </a:rPr>
              <a:t>© 2016 IBM Corporation</a:t>
            </a:r>
          </a:p>
        </p:txBody>
      </p:sp>
      <p:sp>
        <p:nvSpPr>
          <p:cNvPr id="8" name="Rectangle 7"/>
          <p:cNvSpPr/>
          <p:nvPr/>
        </p:nvSpPr>
        <p:spPr>
          <a:xfrm>
            <a:off x="10999788" y="6416056"/>
            <a:ext cx="768466" cy="107722"/>
          </a:xfrm>
          <a:prstGeom prst="rect">
            <a:avLst/>
          </a:prstGeom>
        </p:spPr>
        <p:txBody>
          <a:bodyPr wrap="square" lIns="0" tIns="0" rIns="0" bIns="0">
            <a:spAutoFit/>
          </a:bodyPr>
          <a:lstStyle/>
          <a:p>
            <a:pPr algn="r"/>
            <a:r>
              <a:rPr lang="en-US" sz="700" baseline="0" dirty="0">
                <a:solidFill>
                  <a:schemeClr val="tx2"/>
                </a:solidFill>
                <a:latin typeface="Arial" panose="020B0604020202020204" pitchFamily="34" charset="0"/>
                <a:cs typeface="Arial" panose="020B0604020202020204" pitchFamily="34" charset="0"/>
              </a:rPr>
              <a:t>Page </a:t>
            </a:r>
            <a:fld id="{B564EBA5-A90C-D443-AD17-29894DB4C321}" type="slidenum">
              <a:rPr lang="en-US" sz="700" baseline="0" smtClean="0">
                <a:solidFill>
                  <a:schemeClr val="tx2"/>
                </a:solidFill>
                <a:latin typeface="Arial" panose="020B0604020202020204" pitchFamily="34" charset="0"/>
                <a:cs typeface="Arial" panose="020B0604020202020204" pitchFamily="34" charset="0"/>
              </a:rPr>
              <a:pPr algn="r"/>
              <a:t>‹#›</a:t>
            </a:fld>
            <a:endParaRPr lang="en-US" sz="700" baseline="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9086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3_Title and Content_Dark">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20000"/>
                    <a:lumOff val="80000"/>
                  </a:schemeClr>
                </a:solidFill>
              </a:defRPr>
            </a:lvl1pPr>
          </a:lstStyle>
          <a:p>
            <a:r>
              <a:rPr lang="en-US"/>
              <a:t>Click to edit Master title style</a:t>
            </a:r>
          </a:p>
        </p:txBody>
      </p:sp>
      <p:sp>
        <p:nvSpPr>
          <p:cNvPr id="3" name="Content Placeholder 2"/>
          <p:cNvSpPr>
            <a:spLocks noGrp="1"/>
          </p:cNvSpPr>
          <p:nvPr>
            <p:ph idx="1"/>
          </p:nvPr>
        </p:nvSpPr>
        <p:spPr>
          <a:xfrm>
            <a:off x="423746" y="1332089"/>
            <a:ext cx="11344508" cy="4844874"/>
          </a:xfrm>
        </p:spPr>
        <p:txBody>
          <a:bodyPr/>
          <a:lstStyle>
            <a:lvl1pPr>
              <a:buClr>
                <a:schemeClr val="accent6"/>
              </a:buClr>
              <a:defRPr>
                <a:solidFill>
                  <a:schemeClr val="tx2">
                    <a:lumMod val="20000"/>
                    <a:lumOff val="80000"/>
                  </a:schemeClr>
                </a:solidFill>
              </a:defRPr>
            </a:lvl1pPr>
            <a:lvl2pPr>
              <a:buClr>
                <a:schemeClr val="accent6"/>
              </a:buClr>
              <a:defRPr>
                <a:solidFill>
                  <a:schemeClr val="tx2">
                    <a:lumMod val="20000"/>
                    <a:lumOff val="80000"/>
                  </a:schemeClr>
                </a:solidFill>
              </a:defRPr>
            </a:lvl2pPr>
            <a:lvl3pPr>
              <a:buClr>
                <a:schemeClr val="accent6"/>
              </a:buClr>
              <a:defRPr>
                <a:solidFill>
                  <a:schemeClr val="tx2">
                    <a:lumMod val="20000"/>
                    <a:lumOff val="80000"/>
                  </a:schemeClr>
                </a:solidFill>
              </a:defRPr>
            </a:lvl3pPr>
            <a:lvl4pPr>
              <a:buClr>
                <a:schemeClr val="accent6"/>
              </a:buClr>
              <a:defRPr>
                <a:solidFill>
                  <a:schemeClr val="tx2">
                    <a:lumMod val="20000"/>
                    <a:lumOff val="80000"/>
                  </a:schemeClr>
                </a:solidFill>
              </a:defRPr>
            </a:lvl4pPr>
            <a:lvl5pPr>
              <a:buClr>
                <a:schemeClr val="accent6"/>
              </a:buClr>
              <a:defRPr>
                <a:solidFill>
                  <a:schemeClr val="tx2">
                    <a:lumMod val="20000"/>
                    <a:lumOff val="8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28053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4_Title and Content_Dark">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20000"/>
                    <a:lumOff val="80000"/>
                  </a:schemeClr>
                </a:solidFill>
              </a:defRPr>
            </a:lvl1pPr>
          </a:lstStyle>
          <a:p>
            <a:r>
              <a:rPr lang="en-US"/>
              <a:t>Click to edit Master title style</a:t>
            </a:r>
          </a:p>
        </p:txBody>
      </p:sp>
      <p:sp>
        <p:nvSpPr>
          <p:cNvPr id="3" name="Content Placeholder 2"/>
          <p:cNvSpPr>
            <a:spLocks noGrp="1"/>
          </p:cNvSpPr>
          <p:nvPr>
            <p:ph idx="1"/>
          </p:nvPr>
        </p:nvSpPr>
        <p:spPr/>
        <p:txBody>
          <a:bodyPr/>
          <a:lstStyle>
            <a:lvl1pPr>
              <a:buClr>
                <a:schemeClr val="accent4"/>
              </a:buClr>
              <a:defRPr>
                <a:solidFill>
                  <a:schemeClr val="tx2">
                    <a:lumMod val="20000"/>
                    <a:lumOff val="80000"/>
                  </a:schemeClr>
                </a:solidFill>
              </a:defRPr>
            </a:lvl1pPr>
            <a:lvl2pPr>
              <a:buClr>
                <a:schemeClr val="accent4"/>
              </a:buClr>
              <a:defRPr>
                <a:solidFill>
                  <a:schemeClr val="tx2">
                    <a:lumMod val="20000"/>
                    <a:lumOff val="80000"/>
                  </a:schemeClr>
                </a:solidFill>
              </a:defRPr>
            </a:lvl2pPr>
            <a:lvl3pPr>
              <a:buClr>
                <a:schemeClr val="accent4"/>
              </a:buClr>
              <a:defRPr>
                <a:solidFill>
                  <a:schemeClr val="tx2">
                    <a:lumMod val="20000"/>
                    <a:lumOff val="80000"/>
                  </a:schemeClr>
                </a:solidFill>
              </a:defRPr>
            </a:lvl3pPr>
            <a:lvl4pPr>
              <a:buClr>
                <a:schemeClr val="accent4"/>
              </a:buClr>
              <a:defRPr>
                <a:solidFill>
                  <a:schemeClr val="tx2">
                    <a:lumMod val="20000"/>
                    <a:lumOff val="80000"/>
                  </a:schemeClr>
                </a:solidFill>
              </a:defRPr>
            </a:lvl4pPr>
            <a:lvl5pPr>
              <a:buClr>
                <a:schemeClr val="accent4"/>
              </a:buClr>
              <a:defRPr>
                <a:solidFill>
                  <a:schemeClr val="tx2">
                    <a:lumMod val="20000"/>
                    <a:lumOff val="8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7464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0817" y="371061"/>
            <a:ext cx="7301948" cy="6115878"/>
          </a:xfrm>
        </p:spPr>
        <p:txBody>
          <a:bodyPr anchor="ctr">
            <a:normAutofit/>
          </a:bodyPr>
          <a:lstStyle>
            <a:lvl1pPr>
              <a:defRPr sz="3600">
                <a:solidFill>
                  <a:schemeClr val="accent4"/>
                </a:solidFill>
              </a:defRPr>
            </a:lvl1pPr>
          </a:lstStyle>
          <a:p>
            <a:r>
              <a:rPr lang="en-US"/>
              <a:t>Click to edit Master title style</a:t>
            </a:r>
          </a:p>
        </p:txBody>
      </p:sp>
    </p:spTree>
    <p:extLst>
      <p:ext uri="{BB962C8B-B14F-4D97-AF65-F5344CB8AC3E}">
        <p14:creationId xmlns:p14="http://schemas.microsoft.com/office/powerpoint/2010/main" val="2003107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Section Header">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0817" y="371061"/>
            <a:ext cx="7301948" cy="6115878"/>
          </a:xfrm>
        </p:spPr>
        <p:txBody>
          <a:bodyPr anchor="ctr">
            <a:normAutofit/>
          </a:bodyPr>
          <a:lstStyle>
            <a:lvl1pPr>
              <a:defRPr sz="3600">
                <a:solidFill>
                  <a:srgbClr val="FFFFFF"/>
                </a:solidFill>
              </a:defRPr>
            </a:lvl1pPr>
          </a:lstStyle>
          <a:p>
            <a:r>
              <a:rPr lang="en-US"/>
              <a:t>Click to edit Master title style</a:t>
            </a:r>
          </a:p>
        </p:txBody>
      </p:sp>
    </p:spTree>
    <p:extLst>
      <p:ext uri="{BB962C8B-B14F-4D97-AF65-F5344CB8AC3E}">
        <p14:creationId xmlns:p14="http://schemas.microsoft.com/office/powerpoint/2010/main" val="1276773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Section Header">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97601" y="371061"/>
            <a:ext cx="7301948" cy="6115878"/>
          </a:xfrm>
        </p:spPr>
        <p:txBody>
          <a:bodyPr anchor="ctr">
            <a:normAutofit/>
          </a:bodyPr>
          <a:lstStyle>
            <a:lvl1pPr>
              <a:defRPr sz="3600">
                <a:solidFill>
                  <a:srgbClr val="FFFFFF"/>
                </a:solidFill>
              </a:defRPr>
            </a:lvl1pPr>
          </a:lstStyle>
          <a:p>
            <a:r>
              <a:rPr lang="en-US"/>
              <a:t>Click to edit Master title style</a:t>
            </a:r>
          </a:p>
        </p:txBody>
      </p:sp>
    </p:spTree>
    <p:extLst>
      <p:ext uri="{BB962C8B-B14F-4D97-AF65-F5344CB8AC3E}">
        <p14:creationId xmlns:p14="http://schemas.microsoft.com/office/powerpoint/2010/main" val="536587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57718" y="1600201"/>
            <a:ext cx="11493500" cy="1511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sldNum" sz="quarter" idx="10"/>
          </p:nvPr>
        </p:nvSpPr>
        <p:spPr/>
        <p:txBody>
          <a:bodyPr/>
          <a:lstStyle>
            <a:lvl1pPr algn="ctr">
              <a:defRPr/>
            </a:lvl1pPr>
          </a:lstStyle>
          <a:p>
            <a:pPr>
              <a:defRPr/>
            </a:pPr>
            <a:fld id="{F8C3F5E8-0EAD-C141-A47B-8117902F1FC6}" type="slidenum">
              <a:rPr lang="en-US"/>
              <a:pPr>
                <a:defRPr/>
              </a:pPr>
              <a:t>‹#›</a:t>
            </a:fld>
            <a:endParaRPr lang="en-US"/>
          </a:p>
        </p:txBody>
      </p:sp>
      <p:sp>
        <p:nvSpPr>
          <p:cNvPr id="5" name="Rectangle 8"/>
          <p:cNvSpPr>
            <a:spLocks noGrp="1" noChangeArrowheads="1"/>
          </p:cNvSpPr>
          <p:nvPr>
            <p:ph type="ftr" sz="quarter" idx="11"/>
          </p:nvPr>
        </p:nvSpPr>
        <p:spPr/>
        <p:txBody>
          <a:bodyPr/>
          <a:lstStyle>
            <a:lvl1pPr algn="ctr">
              <a:defRPr/>
            </a:lvl1pPr>
          </a:lstStyle>
          <a:p>
            <a:pPr>
              <a:defRPr/>
            </a:pPr>
            <a:endParaRPr lang="en-US"/>
          </a:p>
        </p:txBody>
      </p:sp>
      <p:sp>
        <p:nvSpPr>
          <p:cNvPr id="6" name="Rectangle 10"/>
          <p:cNvSpPr>
            <a:spLocks noGrp="1" noChangeArrowheads="1"/>
          </p:cNvSpPr>
          <p:nvPr>
            <p:ph type="dt" sz="half" idx="12"/>
          </p:nvPr>
        </p:nvSpPr>
        <p:spPr/>
        <p:txBody>
          <a:bodyPr/>
          <a:lstStyle>
            <a:lvl1pPr algn="ctr">
              <a:defRPr/>
            </a:lvl1pPr>
          </a:lstStyle>
          <a:p>
            <a:pPr>
              <a:defRPr/>
            </a:pPr>
            <a:endParaRPr lang="en-US"/>
          </a:p>
        </p:txBody>
      </p:sp>
    </p:spTree>
    <p:extLst>
      <p:ext uri="{BB962C8B-B14F-4D97-AF65-F5344CB8AC3E}">
        <p14:creationId xmlns:p14="http://schemas.microsoft.com/office/powerpoint/2010/main" val="11376238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solidFill>
              </a:defRPr>
            </a:lvl1pPr>
          </a:lstStyle>
          <a:p>
            <a:r>
              <a:rPr lang="en-US"/>
              <a:t>Click to edit Master title style</a:t>
            </a:r>
          </a:p>
        </p:txBody>
      </p:sp>
      <p:sp>
        <p:nvSpPr>
          <p:cNvPr id="3" name="Content Placeholder 2"/>
          <p:cNvSpPr>
            <a:spLocks noGrp="1"/>
          </p:cNvSpPr>
          <p:nvPr>
            <p:ph sz="half" idx="1"/>
          </p:nvPr>
        </p:nvSpPr>
        <p:spPr>
          <a:xfrm>
            <a:off x="423746" y="1343378"/>
            <a:ext cx="5491632" cy="4833585"/>
          </a:xfrm>
        </p:spPr>
        <p:txBody>
          <a:bodyPr>
            <a:norm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76622" y="1343378"/>
            <a:ext cx="5491632" cy="4833585"/>
          </a:xfrm>
        </p:spPr>
        <p:txBody>
          <a:bodyPr>
            <a:norm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p:nvSpPr>
        <p:spPr>
          <a:xfrm>
            <a:off x="423746" y="6416056"/>
            <a:ext cx="1192212" cy="107722"/>
          </a:xfrm>
          <a:prstGeom prst="rect">
            <a:avLst/>
          </a:prstGeom>
        </p:spPr>
        <p:txBody>
          <a:bodyPr wrap="square" lIns="0" tIns="0" rIns="0" bIns="0">
            <a:spAutoFit/>
          </a:bodyPr>
          <a:lstStyle/>
          <a:p>
            <a:r>
              <a:rPr lang="en-US" sz="700" baseline="0" dirty="0">
                <a:solidFill>
                  <a:schemeClr val="tx2"/>
                </a:solidFill>
                <a:latin typeface="Arial" panose="020B0604020202020204" pitchFamily="34" charset="0"/>
                <a:cs typeface="Arial" panose="020B0604020202020204" pitchFamily="34" charset="0"/>
              </a:rPr>
              <a:t>© 2016 IBM Corporation</a:t>
            </a:r>
          </a:p>
        </p:txBody>
      </p:sp>
      <p:sp>
        <p:nvSpPr>
          <p:cNvPr id="7" name="Rectangle 6"/>
          <p:cNvSpPr/>
          <p:nvPr/>
        </p:nvSpPr>
        <p:spPr>
          <a:xfrm>
            <a:off x="10999788" y="6416056"/>
            <a:ext cx="768466" cy="107722"/>
          </a:xfrm>
          <a:prstGeom prst="rect">
            <a:avLst/>
          </a:prstGeom>
        </p:spPr>
        <p:txBody>
          <a:bodyPr wrap="square" lIns="0" tIns="0" rIns="0" bIns="0">
            <a:spAutoFit/>
          </a:bodyPr>
          <a:lstStyle/>
          <a:p>
            <a:pPr algn="r"/>
            <a:r>
              <a:rPr lang="en-US" sz="700" baseline="0" dirty="0">
                <a:solidFill>
                  <a:schemeClr val="tx2"/>
                </a:solidFill>
                <a:latin typeface="Arial" panose="020B0604020202020204" pitchFamily="34" charset="0"/>
                <a:cs typeface="Arial" panose="020B0604020202020204" pitchFamily="34" charset="0"/>
              </a:rPr>
              <a:t>Page </a:t>
            </a:r>
            <a:fld id="{B564EBA5-A90C-D443-AD17-29894DB4C321}" type="slidenum">
              <a:rPr lang="en-US" sz="700" baseline="0" smtClean="0">
                <a:solidFill>
                  <a:schemeClr val="tx2"/>
                </a:solidFill>
                <a:latin typeface="Arial" panose="020B0604020202020204" pitchFamily="34" charset="0"/>
                <a:cs typeface="Arial" panose="020B0604020202020204" pitchFamily="34" charset="0"/>
              </a:rPr>
              <a:pPr algn="r"/>
              <a:t>‹#›</a:t>
            </a:fld>
            <a:endParaRPr lang="en-US" sz="700" baseline="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22955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solidFill>
              </a:defRPr>
            </a:lvl1pPr>
          </a:lstStyle>
          <a:p>
            <a:r>
              <a:rPr lang="en-US"/>
              <a:t>Click to edit Master title style</a:t>
            </a:r>
          </a:p>
        </p:txBody>
      </p:sp>
      <p:sp>
        <p:nvSpPr>
          <p:cNvPr id="6" name="Rectangle 5"/>
          <p:cNvSpPr/>
          <p:nvPr/>
        </p:nvSpPr>
        <p:spPr>
          <a:xfrm>
            <a:off x="423746" y="6416056"/>
            <a:ext cx="1192212" cy="107722"/>
          </a:xfrm>
          <a:prstGeom prst="rect">
            <a:avLst/>
          </a:prstGeom>
        </p:spPr>
        <p:txBody>
          <a:bodyPr wrap="square" lIns="0" tIns="0" rIns="0" bIns="0">
            <a:spAutoFit/>
          </a:bodyPr>
          <a:lstStyle/>
          <a:p>
            <a:r>
              <a:rPr lang="en-US" sz="700" baseline="0" dirty="0">
                <a:solidFill>
                  <a:schemeClr val="tx2"/>
                </a:solidFill>
                <a:latin typeface="Arial" panose="020B0604020202020204" pitchFamily="34" charset="0"/>
                <a:cs typeface="Arial" panose="020B0604020202020204" pitchFamily="34" charset="0"/>
              </a:rPr>
              <a:t>© 2016 IBM Corporation</a:t>
            </a:r>
          </a:p>
        </p:txBody>
      </p:sp>
      <p:sp>
        <p:nvSpPr>
          <p:cNvPr id="8" name="Rectangle 7"/>
          <p:cNvSpPr/>
          <p:nvPr/>
        </p:nvSpPr>
        <p:spPr>
          <a:xfrm>
            <a:off x="10999788" y="6416056"/>
            <a:ext cx="768466" cy="107722"/>
          </a:xfrm>
          <a:prstGeom prst="rect">
            <a:avLst/>
          </a:prstGeom>
        </p:spPr>
        <p:txBody>
          <a:bodyPr wrap="square" lIns="0" tIns="0" rIns="0" bIns="0">
            <a:spAutoFit/>
          </a:bodyPr>
          <a:lstStyle/>
          <a:p>
            <a:pPr algn="r"/>
            <a:r>
              <a:rPr lang="en-US" sz="700" baseline="0" dirty="0">
                <a:solidFill>
                  <a:schemeClr val="tx2"/>
                </a:solidFill>
                <a:latin typeface="Arial" panose="020B0604020202020204" pitchFamily="34" charset="0"/>
                <a:cs typeface="Arial" panose="020B0604020202020204" pitchFamily="34" charset="0"/>
              </a:rPr>
              <a:t>Page </a:t>
            </a:r>
            <a:fld id="{B564EBA5-A90C-D443-AD17-29894DB4C321}" type="slidenum">
              <a:rPr lang="en-US" sz="700" baseline="0" smtClean="0">
                <a:solidFill>
                  <a:schemeClr val="tx2"/>
                </a:solidFill>
                <a:latin typeface="Arial" panose="020B0604020202020204" pitchFamily="34" charset="0"/>
                <a:cs typeface="Arial" panose="020B0604020202020204" pitchFamily="34" charset="0"/>
              </a:rPr>
              <a:pPr algn="r"/>
              <a:t>‹#›</a:t>
            </a:fld>
            <a:endParaRPr lang="en-US" sz="700" baseline="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5718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1_Title Onl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3746" y="1188720"/>
            <a:ext cx="7856654" cy="2523744"/>
          </a:xfrm>
        </p:spPr>
        <p:txBody>
          <a:bodyPr>
            <a:normAutofit/>
          </a:bodyPr>
          <a:lstStyle>
            <a:lvl1pPr>
              <a:defRPr sz="4400">
                <a:solidFill>
                  <a:srgbClr val="FFFFFF"/>
                </a:solidFill>
              </a:defRPr>
            </a:lvl1pPr>
          </a:lstStyle>
          <a:p>
            <a:r>
              <a:rPr lang="en-US"/>
              <a:t>Click to edit Master title style</a:t>
            </a:r>
          </a:p>
        </p:txBody>
      </p:sp>
    </p:spTree>
    <p:extLst>
      <p:ext uri="{BB962C8B-B14F-4D97-AF65-F5344CB8AC3E}">
        <p14:creationId xmlns:p14="http://schemas.microsoft.com/office/powerpoint/2010/main" val="12432485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2_Title Onl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3746" y="1188720"/>
            <a:ext cx="7945554" cy="2523744"/>
          </a:xfrm>
        </p:spPr>
        <p:txBody>
          <a:bodyPr>
            <a:normAutofit/>
          </a:bodyPr>
          <a:lstStyle>
            <a:lvl1pPr>
              <a:defRPr sz="4400">
                <a:solidFill>
                  <a:srgbClr val="FFFFFF"/>
                </a:solidFill>
              </a:defRPr>
            </a:lvl1pPr>
          </a:lstStyle>
          <a:p>
            <a:r>
              <a:rPr lang="en-US"/>
              <a:t>Click to edit Master title style</a:t>
            </a:r>
          </a:p>
        </p:txBody>
      </p:sp>
    </p:spTree>
    <p:extLst>
      <p:ext uri="{BB962C8B-B14F-4D97-AF65-F5344CB8AC3E}">
        <p14:creationId xmlns:p14="http://schemas.microsoft.com/office/powerpoint/2010/main" val="2622592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3_Title Only">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3746" y="1188720"/>
            <a:ext cx="7882054" cy="2523744"/>
          </a:xfrm>
        </p:spPr>
        <p:txBody>
          <a:bodyPr>
            <a:normAutofit/>
          </a:bodyPr>
          <a:lstStyle>
            <a:lvl1pPr>
              <a:defRPr sz="4400">
                <a:solidFill>
                  <a:srgbClr val="FFFFFF"/>
                </a:solidFill>
              </a:defRPr>
            </a:lvl1pPr>
          </a:lstStyle>
          <a:p>
            <a:r>
              <a:rPr lang="en-US"/>
              <a:t>Click to edit Master title style</a:t>
            </a:r>
          </a:p>
        </p:txBody>
      </p:sp>
    </p:spTree>
    <p:extLst>
      <p:ext uri="{BB962C8B-B14F-4D97-AF65-F5344CB8AC3E}">
        <p14:creationId xmlns:p14="http://schemas.microsoft.com/office/powerpoint/2010/main" val="11546366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p:nvSpPr>
        <p:spPr>
          <a:xfrm>
            <a:off x="423746" y="6416056"/>
            <a:ext cx="1192212" cy="107722"/>
          </a:xfrm>
          <a:prstGeom prst="rect">
            <a:avLst/>
          </a:prstGeom>
        </p:spPr>
        <p:txBody>
          <a:bodyPr wrap="square" lIns="0" tIns="0" rIns="0" bIns="0">
            <a:spAutoFit/>
          </a:bodyPr>
          <a:lstStyle/>
          <a:p>
            <a:r>
              <a:rPr lang="en-US" sz="700" baseline="0" dirty="0">
                <a:solidFill>
                  <a:schemeClr val="tx2"/>
                </a:solidFill>
                <a:latin typeface="Arial" panose="020B0604020202020204" pitchFamily="34" charset="0"/>
                <a:cs typeface="Arial" panose="020B0604020202020204" pitchFamily="34" charset="0"/>
              </a:rPr>
              <a:t>© 2016 IBM Corporation</a:t>
            </a:r>
          </a:p>
        </p:txBody>
      </p:sp>
      <p:sp>
        <p:nvSpPr>
          <p:cNvPr id="3" name="Rectangle 2"/>
          <p:cNvSpPr/>
          <p:nvPr/>
        </p:nvSpPr>
        <p:spPr>
          <a:xfrm>
            <a:off x="5499894" y="6416056"/>
            <a:ext cx="1192212" cy="107722"/>
          </a:xfrm>
          <a:prstGeom prst="rect">
            <a:avLst/>
          </a:prstGeom>
        </p:spPr>
        <p:txBody>
          <a:bodyPr wrap="square" lIns="0" tIns="0" rIns="0" bIns="0">
            <a:spAutoFit/>
          </a:bodyPr>
          <a:lstStyle/>
          <a:p>
            <a:pPr algn="ctr"/>
            <a:r>
              <a:rPr lang="en-US" sz="700" baseline="0" dirty="0">
                <a:solidFill>
                  <a:schemeClr val="tx2"/>
                </a:solidFill>
                <a:latin typeface="Arial" panose="020B0604020202020204" pitchFamily="34" charset="0"/>
                <a:cs typeface="Arial" panose="020B0604020202020204" pitchFamily="34" charset="0"/>
              </a:rPr>
              <a:t>Internal Use Only</a:t>
            </a:r>
          </a:p>
        </p:txBody>
      </p:sp>
      <p:sp>
        <p:nvSpPr>
          <p:cNvPr id="4" name="Rectangle 3"/>
          <p:cNvSpPr/>
          <p:nvPr/>
        </p:nvSpPr>
        <p:spPr>
          <a:xfrm>
            <a:off x="10999788" y="6416056"/>
            <a:ext cx="768466" cy="107722"/>
          </a:xfrm>
          <a:prstGeom prst="rect">
            <a:avLst/>
          </a:prstGeom>
        </p:spPr>
        <p:txBody>
          <a:bodyPr wrap="square" lIns="0" tIns="0" rIns="0" bIns="0">
            <a:spAutoFit/>
          </a:bodyPr>
          <a:lstStyle/>
          <a:p>
            <a:pPr algn="r"/>
            <a:r>
              <a:rPr lang="en-US" sz="700" baseline="0" dirty="0">
                <a:solidFill>
                  <a:schemeClr val="tx2"/>
                </a:solidFill>
                <a:latin typeface="Arial" panose="020B0604020202020204" pitchFamily="34" charset="0"/>
                <a:cs typeface="Arial" panose="020B0604020202020204" pitchFamily="34" charset="0"/>
              </a:rPr>
              <a:t>Page </a:t>
            </a:r>
            <a:fld id="{B564EBA5-A90C-D443-AD17-29894DB4C321}" type="slidenum">
              <a:rPr lang="en-US" sz="700" baseline="0" smtClean="0">
                <a:solidFill>
                  <a:schemeClr val="tx2"/>
                </a:solidFill>
                <a:latin typeface="Arial" panose="020B0604020202020204" pitchFamily="34" charset="0"/>
                <a:cs typeface="Arial" panose="020B0604020202020204" pitchFamily="34" charset="0"/>
              </a:rPr>
              <a:pPr algn="r"/>
              <a:t>‹#›</a:t>
            </a:fld>
            <a:endParaRPr lang="en-US" sz="700" baseline="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59422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xfrm>
            <a:off x="357188" y="6537325"/>
            <a:ext cx="488950" cy="184150"/>
          </a:xfrm>
          <a:prstGeom prst="rect">
            <a:avLst/>
          </a:prstGeom>
        </p:spPr>
        <p:txBody>
          <a:bodyPr/>
          <a:lstStyle>
            <a:lvl1pPr algn="ctr">
              <a:defRPr/>
            </a:lvl1pPr>
          </a:lstStyle>
          <a:p>
            <a:pPr>
              <a:defRPr/>
            </a:pPr>
            <a:fld id="{B9AB380C-071B-104A-AC6C-B95B20D75714}" type="slidenum">
              <a:rPr lang="en-US"/>
              <a:pPr>
                <a:defRPr/>
              </a:pPr>
              <a:t>‹#›</a:t>
            </a:fld>
            <a:endParaRPr lang="en-US"/>
          </a:p>
        </p:txBody>
      </p:sp>
      <p:sp>
        <p:nvSpPr>
          <p:cNvPr id="3" name="Rectangle 8"/>
          <p:cNvSpPr>
            <a:spLocks noGrp="1" noChangeArrowheads="1"/>
          </p:cNvSpPr>
          <p:nvPr>
            <p:ph type="ftr" sz="quarter" idx="11"/>
          </p:nvPr>
        </p:nvSpPr>
        <p:spPr>
          <a:xfrm>
            <a:off x="2363788" y="6537325"/>
            <a:ext cx="7924800" cy="184150"/>
          </a:xfrm>
          <a:prstGeom prst="rect">
            <a:avLst/>
          </a:prstGeom>
        </p:spPr>
        <p:txBody>
          <a:bodyPr/>
          <a:lstStyle>
            <a:lvl1pPr algn="ctr">
              <a:defRPr/>
            </a:lvl1pPr>
          </a:lstStyle>
          <a:p>
            <a:pPr>
              <a:defRPr/>
            </a:pPr>
            <a:endParaRPr lang="en-US"/>
          </a:p>
        </p:txBody>
      </p:sp>
      <p:sp>
        <p:nvSpPr>
          <p:cNvPr id="4" name="Date Placeholder 3"/>
          <p:cNvSpPr>
            <a:spLocks noGrp="1" noChangeArrowheads="1"/>
          </p:cNvSpPr>
          <p:nvPr>
            <p:ph type="dt" sz="half" idx="12"/>
          </p:nvPr>
        </p:nvSpPr>
        <p:spPr>
          <a:xfrm>
            <a:off x="935038" y="6537325"/>
            <a:ext cx="1339850" cy="184150"/>
          </a:xfrm>
          <a:prstGeom prst="rect">
            <a:avLst/>
          </a:prstGeom>
        </p:spPr>
        <p:txBody>
          <a:bodyPr/>
          <a:lstStyle>
            <a:lvl1pPr algn="ctr">
              <a:defRPr/>
            </a:lvl1pPr>
          </a:lstStyle>
          <a:p>
            <a:pPr>
              <a:defRPr/>
            </a:pPr>
            <a:endParaRPr lang="en-US"/>
          </a:p>
        </p:txBody>
      </p:sp>
    </p:spTree>
    <p:extLst>
      <p:ext uri="{BB962C8B-B14F-4D97-AF65-F5344CB8AC3E}">
        <p14:creationId xmlns:p14="http://schemas.microsoft.com/office/powerpoint/2010/main" val="5053925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xfrm>
            <a:off x="357188" y="6537325"/>
            <a:ext cx="488950" cy="184150"/>
          </a:xfrm>
          <a:prstGeom prst="rect">
            <a:avLst/>
          </a:prstGeom>
        </p:spPr>
        <p:txBody>
          <a:bodyPr/>
          <a:lstStyle>
            <a:lvl1pPr algn="ctr">
              <a:defRPr/>
            </a:lvl1pPr>
          </a:lstStyle>
          <a:p>
            <a:pPr>
              <a:defRPr/>
            </a:pPr>
            <a:fld id="{B9AB380C-071B-104A-AC6C-B95B20D75714}" type="slidenum">
              <a:rPr lang="en-US"/>
              <a:pPr>
                <a:defRPr/>
              </a:pPr>
              <a:t>‹#›</a:t>
            </a:fld>
            <a:endParaRPr lang="en-US"/>
          </a:p>
        </p:txBody>
      </p:sp>
      <p:sp>
        <p:nvSpPr>
          <p:cNvPr id="3" name="Rectangle 8"/>
          <p:cNvSpPr>
            <a:spLocks noGrp="1" noChangeArrowheads="1"/>
          </p:cNvSpPr>
          <p:nvPr>
            <p:ph type="ftr" sz="quarter" idx="11"/>
          </p:nvPr>
        </p:nvSpPr>
        <p:spPr>
          <a:xfrm>
            <a:off x="2363788" y="6537325"/>
            <a:ext cx="7924800" cy="184150"/>
          </a:xfrm>
          <a:prstGeom prst="rect">
            <a:avLst/>
          </a:prstGeom>
        </p:spPr>
        <p:txBody>
          <a:bodyPr/>
          <a:lstStyle>
            <a:lvl1pPr algn="ctr">
              <a:defRPr/>
            </a:lvl1pPr>
          </a:lstStyle>
          <a:p>
            <a:pPr>
              <a:defRPr/>
            </a:pPr>
            <a:endParaRPr lang="en-US"/>
          </a:p>
        </p:txBody>
      </p:sp>
      <p:sp>
        <p:nvSpPr>
          <p:cNvPr id="4" name="Date Placeholder 3"/>
          <p:cNvSpPr>
            <a:spLocks noGrp="1" noChangeArrowheads="1"/>
          </p:cNvSpPr>
          <p:nvPr>
            <p:ph type="dt" sz="half" idx="12"/>
          </p:nvPr>
        </p:nvSpPr>
        <p:spPr>
          <a:xfrm>
            <a:off x="935038" y="6537325"/>
            <a:ext cx="1339850" cy="184150"/>
          </a:xfrm>
          <a:prstGeom prst="rect">
            <a:avLst/>
          </a:prstGeom>
        </p:spPr>
        <p:txBody>
          <a:bodyPr/>
          <a:lstStyle>
            <a:lvl1pPr algn="ctr">
              <a:defRPr/>
            </a:lvl1pPr>
          </a:lstStyle>
          <a:p>
            <a:pPr>
              <a:defRPr/>
            </a:pPr>
            <a:endParaRPr lang="en-US"/>
          </a:p>
        </p:txBody>
      </p:sp>
    </p:spTree>
    <p:extLst>
      <p:ext uri="{BB962C8B-B14F-4D97-AF65-F5344CB8AC3E}">
        <p14:creationId xmlns:p14="http://schemas.microsoft.com/office/powerpoint/2010/main" val="8344950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xfrm>
            <a:off x="357188" y="6537325"/>
            <a:ext cx="488950" cy="184150"/>
          </a:xfrm>
          <a:prstGeom prst="rect">
            <a:avLst/>
          </a:prstGeom>
        </p:spPr>
        <p:txBody>
          <a:bodyPr/>
          <a:lstStyle>
            <a:lvl1pPr algn="ctr">
              <a:defRPr/>
            </a:lvl1pPr>
          </a:lstStyle>
          <a:p>
            <a:pPr>
              <a:defRPr/>
            </a:pPr>
            <a:fld id="{B9AB380C-071B-104A-AC6C-B95B20D75714}" type="slidenum">
              <a:rPr lang="en-US"/>
              <a:pPr>
                <a:defRPr/>
              </a:pPr>
              <a:t>‹#›</a:t>
            </a:fld>
            <a:endParaRPr lang="en-US"/>
          </a:p>
        </p:txBody>
      </p:sp>
      <p:sp>
        <p:nvSpPr>
          <p:cNvPr id="3" name="Rectangle 8"/>
          <p:cNvSpPr>
            <a:spLocks noGrp="1" noChangeArrowheads="1"/>
          </p:cNvSpPr>
          <p:nvPr>
            <p:ph type="ftr" sz="quarter" idx="11"/>
          </p:nvPr>
        </p:nvSpPr>
        <p:spPr>
          <a:xfrm>
            <a:off x="2363788" y="6537325"/>
            <a:ext cx="7924800" cy="184150"/>
          </a:xfrm>
          <a:prstGeom prst="rect">
            <a:avLst/>
          </a:prstGeom>
        </p:spPr>
        <p:txBody>
          <a:bodyPr/>
          <a:lstStyle>
            <a:lvl1pPr algn="ctr">
              <a:defRPr/>
            </a:lvl1pPr>
          </a:lstStyle>
          <a:p>
            <a:pPr>
              <a:defRPr/>
            </a:pPr>
            <a:endParaRPr lang="en-US"/>
          </a:p>
        </p:txBody>
      </p:sp>
      <p:sp>
        <p:nvSpPr>
          <p:cNvPr id="4" name="Date Placeholder 3"/>
          <p:cNvSpPr>
            <a:spLocks noGrp="1" noChangeArrowheads="1"/>
          </p:cNvSpPr>
          <p:nvPr>
            <p:ph type="dt" sz="half" idx="12"/>
          </p:nvPr>
        </p:nvSpPr>
        <p:spPr>
          <a:xfrm>
            <a:off x="935038" y="6537325"/>
            <a:ext cx="1339850" cy="184150"/>
          </a:xfrm>
          <a:prstGeom prst="rect">
            <a:avLst/>
          </a:prstGeom>
        </p:spPr>
        <p:txBody>
          <a:bodyPr/>
          <a:lstStyle>
            <a:lvl1pPr algn="ctr">
              <a:defRPr/>
            </a:lvl1pPr>
          </a:lstStyle>
          <a:p>
            <a:pPr>
              <a:defRPr/>
            </a:pPr>
            <a:endParaRPr lang="en-US"/>
          </a:p>
        </p:txBody>
      </p:sp>
    </p:spTree>
    <p:extLst>
      <p:ext uri="{BB962C8B-B14F-4D97-AF65-F5344CB8AC3E}">
        <p14:creationId xmlns:p14="http://schemas.microsoft.com/office/powerpoint/2010/main" val="1426572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hart slide">
    <p:bg>
      <p:bgPr>
        <a:solidFill>
          <a:srgbClr val="FFFFFF"/>
        </a:solidFill>
        <a:effectLst/>
      </p:bgPr>
    </p:bg>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3724275" y="6489700"/>
            <a:ext cx="40957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fld id="{58A96318-A0B2-EF4B-A056-68D58861688D}" type="slidenum">
              <a:rPr lang="en-US" sz="800" smtClean="0">
                <a:solidFill>
                  <a:schemeClr val="bg1"/>
                </a:solidFill>
              </a:rPr>
              <a:pPr>
                <a:defRPr/>
              </a:pPr>
              <a:t>‹#›</a:t>
            </a:fld>
            <a:endParaRPr lang="en-US" sz="800">
              <a:solidFill>
                <a:schemeClr val="bg1"/>
              </a:solidFill>
            </a:endParaRPr>
          </a:p>
        </p:txBody>
      </p:sp>
      <p:sp>
        <p:nvSpPr>
          <p:cNvPr id="6" name="Rectangle 5"/>
          <p:cNvSpPr>
            <a:spLocks noChangeArrowheads="1"/>
          </p:cNvSpPr>
          <p:nvPr userDrawn="1"/>
        </p:nvSpPr>
        <p:spPr bwMode="auto">
          <a:xfrm>
            <a:off x="3454400" y="6489700"/>
            <a:ext cx="2619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r>
              <a:rPr lang="en-US" sz="800">
                <a:solidFill>
                  <a:schemeClr val="bg1"/>
                </a:solidFill>
              </a:rPr>
              <a:t>Page</a:t>
            </a:r>
          </a:p>
        </p:txBody>
      </p:sp>
      <p:sp>
        <p:nvSpPr>
          <p:cNvPr id="7" name="Rectangle 6"/>
          <p:cNvSpPr>
            <a:spLocks noChangeArrowheads="1"/>
          </p:cNvSpPr>
          <p:nvPr userDrawn="1"/>
        </p:nvSpPr>
        <p:spPr bwMode="auto">
          <a:xfrm>
            <a:off x="817563" y="6489700"/>
            <a:ext cx="1589087"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defRPr/>
            </a:pPr>
            <a:r>
              <a:rPr lang="en-US" sz="800">
                <a:solidFill>
                  <a:schemeClr val="bg1"/>
                </a:solidFill>
              </a:rPr>
              <a:t>© 2016 IBM Corporation</a:t>
            </a:r>
          </a:p>
        </p:txBody>
      </p:sp>
      <p:sp>
        <p:nvSpPr>
          <p:cNvPr id="2" name="Title 1"/>
          <p:cNvSpPr>
            <a:spLocks noGrp="1"/>
          </p:cNvSpPr>
          <p:nvPr>
            <p:ph type="title"/>
          </p:nvPr>
        </p:nvSpPr>
        <p:spPr>
          <a:xfrm>
            <a:off x="790577" y="794593"/>
            <a:ext cx="3652307" cy="1159292"/>
          </a:xfrm>
        </p:spPr>
        <p:txBody>
          <a:bodyPr/>
          <a:lstStyle>
            <a:lvl1pPr>
              <a:lnSpc>
                <a:spcPts val="4000"/>
              </a:lnSpc>
              <a:defRPr sz="3733" baseline="0">
                <a:solidFill>
                  <a:schemeClr val="bg1"/>
                </a:solidFill>
              </a:defRPr>
            </a:lvl1pPr>
          </a:lstStyle>
          <a:p>
            <a:r>
              <a:rPr lang="en-US" dirty="0"/>
              <a:t>Click to edit Master title</a:t>
            </a:r>
          </a:p>
        </p:txBody>
      </p:sp>
      <p:sp>
        <p:nvSpPr>
          <p:cNvPr id="4" name="Chart Placeholder 3"/>
          <p:cNvSpPr>
            <a:spLocks noGrp="1"/>
          </p:cNvSpPr>
          <p:nvPr>
            <p:ph type="chart" sz="quarter" idx="11"/>
          </p:nvPr>
        </p:nvSpPr>
        <p:spPr>
          <a:xfrm>
            <a:off x="4442887" y="792262"/>
            <a:ext cx="6936316" cy="338554"/>
          </a:xfrm>
        </p:spPr>
        <p:txBody>
          <a:bodyPr/>
          <a:lstStyle/>
          <a:p>
            <a:pPr lvl="0"/>
            <a:endParaRPr lang="en-US" noProof="0" dirty="0"/>
          </a:p>
        </p:txBody>
      </p:sp>
    </p:spTree>
    <p:extLst>
      <p:ext uri="{BB962C8B-B14F-4D97-AF65-F5344CB8AC3E}">
        <p14:creationId xmlns:p14="http://schemas.microsoft.com/office/powerpoint/2010/main" val="1048045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57718" y="1600201"/>
            <a:ext cx="11493500" cy="1511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7"/>
          <p:cNvSpPr>
            <a:spLocks noGrp="1" noChangeArrowheads="1"/>
          </p:cNvSpPr>
          <p:nvPr>
            <p:ph type="sldNum" sz="quarter" idx="10"/>
          </p:nvPr>
        </p:nvSpPr>
        <p:spPr/>
        <p:txBody>
          <a:bodyPr/>
          <a:lstStyle>
            <a:lvl1pPr algn="ctr">
              <a:defRPr/>
            </a:lvl1pPr>
          </a:lstStyle>
          <a:p>
            <a:pPr>
              <a:defRPr/>
            </a:pPr>
            <a:fld id="{FBA4E0A3-2AA2-834B-9DAC-C8C0993A25DF}" type="slidenum">
              <a:rPr lang="en-US"/>
              <a:pPr>
                <a:defRPr/>
              </a:pPr>
              <a:t>‹#›</a:t>
            </a:fld>
            <a:endParaRPr lang="en-US"/>
          </a:p>
        </p:txBody>
      </p:sp>
      <p:sp>
        <p:nvSpPr>
          <p:cNvPr id="5" name="Rectangle 8"/>
          <p:cNvSpPr>
            <a:spLocks noGrp="1" noChangeArrowheads="1"/>
          </p:cNvSpPr>
          <p:nvPr>
            <p:ph type="ftr" sz="quarter" idx="11"/>
          </p:nvPr>
        </p:nvSpPr>
        <p:spPr/>
        <p:txBody>
          <a:bodyPr/>
          <a:lstStyle>
            <a:lvl1pPr algn="ctr">
              <a:defRPr/>
            </a:lvl1pPr>
          </a:lstStyle>
          <a:p>
            <a:pPr>
              <a:defRPr/>
            </a:pPr>
            <a:endParaRPr lang="en-US"/>
          </a:p>
        </p:txBody>
      </p:sp>
      <p:sp>
        <p:nvSpPr>
          <p:cNvPr id="6" name="Rectangle 10"/>
          <p:cNvSpPr>
            <a:spLocks noGrp="1" noChangeArrowheads="1"/>
          </p:cNvSpPr>
          <p:nvPr>
            <p:ph type="dt" sz="half" idx="12"/>
          </p:nvPr>
        </p:nvSpPr>
        <p:spPr/>
        <p:txBody>
          <a:bodyPr/>
          <a:lstStyle>
            <a:lvl1pPr algn="ctr">
              <a:defRPr/>
            </a:lvl1pPr>
          </a:lstStyle>
          <a:p>
            <a:pPr>
              <a:defRPr/>
            </a:pPr>
            <a:endParaRPr lang="en-US"/>
          </a:p>
        </p:txBody>
      </p:sp>
    </p:spTree>
    <p:extLst>
      <p:ext uri="{BB962C8B-B14F-4D97-AF65-F5344CB8AC3E}">
        <p14:creationId xmlns:p14="http://schemas.microsoft.com/office/powerpoint/2010/main" val="20207390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xfrm>
            <a:off x="357188" y="6537325"/>
            <a:ext cx="488950" cy="184150"/>
          </a:xfrm>
          <a:prstGeom prst="rect">
            <a:avLst/>
          </a:prstGeom>
        </p:spPr>
        <p:txBody>
          <a:bodyPr/>
          <a:lstStyle>
            <a:lvl1pPr algn="ctr">
              <a:defRPr/>
            </a:lvl1pPr>
          </a:lstStyle>
          <a:p>
            <a:pPr>
              <a:defRPr/>
            </a:pPr>
            <a:fld id="{B9AB380C-071B-104A-AC6C-B95B20D75714}" type="slidenum">
              <a:rPr lang="en-US"/>
              <a:pPr>
                <a:defRPr/>
              </a:pPr>
              <a:t>‹#›</a:t>
            </a:fld>
            <a:endParaRPr lang="en-US"/>
          </a:p>
        </p:txBody>
      </p:sp>
      <p:sp>
        <p:nvSpPr>
          <p:cNvPr id="3" name="Rectangle 8"/>
          <p:cNvSpPr>
            <a:spLocks noGrp="1" noChangeArrowheads="1"/>
          </p:cNvSpPr>
          <p:nvPr>
            <p:ph type="ftr" sz="quarter" idx="11"/>
          </p:nvPr>
        </p:nvSpPr>
        <p:spPr>
          <a:xfrm>
            <a:off x="2363788" y="6537325"/>
            <a:ext cx="7924800" cy="184150"/>
          </a:xfrm>
          <a:prstGeom prst="rect">
            <a:avLst/>
          </a:prstGeom>
        </p:spPr>
        <p:txBody>
          <a:bodyPr/>
          <a:lstStyle>
            <a:lvl1pPr algn="ctr">
              <a:defRPr/>
            </a:lvl1pPr>
          </a:lstStyle>
          <a:p>
            <a:pPr>
              <a:defRPr/>
            </a:pPr>
            <a:endParaRPr lang="en-US"/>
          </a:p>
        </p:txBody>
      </p:sp>
      <p:sp>
        <p:nvSpPr>
          <p:cNvPr id="4" name="Date Placeholder 3"/>
          <p:cNvSpPr>
            <a:spLocks noGrp="1" noChangeArrowheads="1"/>
          </p:cNvSpPr>
          <p:nvPr>
            <p:ph type="dt" sz="half" idx="12"/>
          </p:nvPr>
        </p:nvSpPr>
        <p:spPr>
          <a:xfrm>
            <a:off x="935038" y="6537325"/>
            <a:ext cx="1339850" cy="184150"/>
          </a:xfrm>
          <a:prstGeom prst="rect">
            <a:avLst/>
          </a:prstGeom>
        </p:spPr>
        <p:txBody>
          <a:bodyPr/>
          <a:lstStyle>
            <a:lvl1pPr algn="ctr">
              <a:defRPr/>
            </a:lvl1pPr>
          </a:lstStyle>
          <a:p>
            <a:pPr>
              <a:defRPr/>
            </a:pPr>
            <a:endParaRPr lang="en-US"/>
          </a:p>
        </p:txBody>
      </p:sp>
    </p:spTree>
    <p:extLst>
      <p:ext uri="{BB962C8B-B14F-4D97-AF65-F5344CB8AC3E}">
        <p14:creationId xmlns:p14="http://schemas.microsoft.com/office/powerpoint/2010/main" val="8422996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xfrm>
            <a:off x="357188" y="6537325"/>
            <a:ext cx="488950" cy="184150"/>
          </a:xfrm>
          <a:prstGeom prst="rect">
            <a:avLst/>
          </a:prstGeom>
        </p:spPr>
        <p:txBody>
          <a:bodyPr/>
          <a:lstStyle>
            <a:lvl1pPr algn="ctr">
              <a:defRPr/>
            </a:lvl1pPr>
          </a:lstStyle>
          <a:p>
            <a:pPr>
              <a:defRPr/>
            </a:pPr>
            <a:fld id="{B9AB380C-071B-104A-AC6C-B95B20D75714}" type="slidenum">
              <a:rPr lang="en-US"/>
              <a:pPr>
                <a:defRPr/>
              </a:pPr>
              <a:t>‹#›</a:t>
            </a:fld>
            <a:endParaRPr lang="en-US"/>
          </a:p>
        </p:txBody>
      </p:sp>
      <p:sp>
        <p:nvSpPr>
          <p:cNvPr id="3" name="Rectangle 8"/>
          <p:cNvSpPr>
            <a:spLocks noGrp="1" noChangeArrowheads="1"/>
          </p:cNvSpPr>
          <p:nvPr>
            <p:ph type="ftr" sz="quarter" idx="11"/>
          </p:nvPr>
        </p:nvSpPr>
        <p:spPr>
          <a:xfrm>
            <a:off x="2363788" y="6537325"/>
            <a:ext cx="7924800" cy="184150"/>
          </a:xfrm>
          <a:prstGeom prst="rect">
            <a:avLst/>
          </a:prstGeom>
        </p:spPr>
        <p:txBody>
          <a:bodyPr/>
          <a:lstStyle>
            <a:lvl1pPr algn="ctr">
              <a:defRPr/>
            </a:lvl1pPr>
          </a:lstStyle>
          <a:p>
            <a:pPr>
              <a:defRPr/>
            </a:pPr>
            <a:endParaRPr lang="en-US"/>
          </a:p>
        </p:txBody>
      </p:sp>
      <p:sp>
        <p:nvSpPr>
          <p:cNvPr id="4" name="Date Placeholder 3"/>
          <p:cNvSpPr>
            <a:spLocks noGrp="1" noChangeArrowheads="1"/>
          </p:cNvSpPr>
          <p:nvPr>
            <p:ph type="dt" sz="half" idx="12"/>
          </p:nvPr>
        </p:nvSpPr>
        <p:spPr>
          <a:xfrm>
            <a:off x="935038" y="6537325"/>
            <a:ext cx="1339850" cy="184150"/>
          </a:xfrm>
          <a:prstGeom prst="rect">
            <a:avLst/>
          </a:prstGeom>
        </p:spPr>
        <p:txBody>
          <a:bodyPr/>
          <a:lstStyle>
            <a:lvl1pPr algn="ctr">
              <a:defRPr/>
            </a:lvl1pPr>
          </a:lstStyle>
          <a:p>
            <a:pPr>
              <a:defRPr/>
            </a:pPr>
            <a:endParaRPr lang="en-US"/>
          </a:p>
        </p:txBody>
      </p:sp>
    </p:spTree>
    <p:extLst>
      <p:ext uri="{BB962C8B-B14F-4D97-AF65-F5344CB8AC3E}">
        <p14:creationId xmlns:p14="http://schemas.microsoft.com/office/powerpoint/2010/main" val="3176467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1_Title and Conten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2852738"/>
          </a:xfrm>
          <a:solidFill>
            <a:schemeClr val="accent1"/>
          </a:solidFill>
        </p:spPr>
        <p:txBody>
          <a:bodyPr/>
          <a:lstStyle/>
          <a:p>
            <a:endParaRPr lang="en-US"/>
          </a:p>
        </p:txBody>
      </p:sp>
      <p:sp>
        <p:nvSpPr>
          <p:cNvPr id="3" name="Content Placeholder 2"/>
          <p:cNvSpPr>
            <a:spLocks noGrp="1"/>
          </p:cNvSpPr>
          <p:nvPr>
            <p:ph idx="1"/>
          </p:nvPr>
        </p:nvSpPr>
        <p:spPr>
          <a:xfrm>
            <a:off x="4927600" y="1168400"/>
            <a:ext cx="6840654" cy="5008562"/>
          </a:xfrm>
          <a:solidFill>
            <a:srgbClr val="FFFFFF"/>
          </a:solidFill>
        </p:spPr>
        <p:txBody>
          <a:bodyPr lIns="365760" tIns="365760" rIns="365760" bIns="365760">
            <a:normAutofit/>
          </a:bodyPr>
          <a:lstStyle>
            <a:lvl1pPr>
              <a:buClr>
                <a:schemeClr val="accent4"/>
              </a:buClr>
              <a:defRPr sz="1400"/>
            </a:lvl1pPr>
            <a:lvl2pPr>
              <a:buClr>
                <a:schemeClr val="accent4"/>
              </a:buClr>
              <a:defRPr sz="1400"/>
            </a:lvl2pPr>
            <a:lvl3pPr>
              <a:buClr>
                <a:schemeClr val="accent4"/>
              </a:buClr>
              <a:defRPr sz="1400"/>
            </a:lvl3pPr>
            <a:lvl4pPr>
              <a:buClr>
                <a:schemeClr val="accent4"/>
              </a:buClr>
              <a:defRPr sz="1400"/>
            </a:lvl4pPr>
            <a:lvl5pPr>
              <a:buClr>
                <a:schemeClr val="accent4"/>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p:cNvSpPr/>
          <p:nvPr userDrawn="1"/>
        </p:nvSpPr>
        <p:spPr>
          <a:xfrm>
            <a:off x="423746" y="6416056"/>
            <a:ext cx="1192212" cy="107722"/>
          </a:xfrm>
          <a:prstGeom prst="rect">
            <a:avLst/>
          </a:prstGeom>
        </p:spPr>
        <p:txBody>
          <a:bodyPr wrap="square" lIns="0" tIns="0" rIns="0" bIns="0">
            <a:spAutoFit/>
          </a:bodyPr>
          <a:lstStyle/>
          <a:p>
            <a:r>
              <a:rPr lang="en-US" sz="700" baseline="0" dirty="0">
                <a:solidFill>
                  <a:schemeClr val="tx2"/>
                </a:solidFill>
                <a:latin typeface="Arial" panose="020B0604020202020204" pitchFamily="34" charset="0"/>
                <a:cs typeface="Arial" panose="020B0604020202020204" pitchFamily="34" charset="0"/>
              </a:rPr>
              <a:t>© 2016 IBM Corporation</a:t>
            </a:r>
          </a:p>
        </p:txBody>
      </p:sp>
      <p:sp>
        <p:nvSpPr>
          <p:cNvPr id="8" name="Rectangle 7"/>
          <p:cNvSpPr/>
          <p:nvPr userDrawn="1"/>
        </p:nvSpPr>
        <p:spPr>
          <a:xfrm>
            <a:off x="10999788" y="6416056"/>
            <a:ext cx="768466" cy="107722"/>
          </a:xfrm>
          <a:prstGeom prst="rect">
            <a:avLst/>
          </a:prstGeom>
        </p:spPr>
        <p:txBody>
          <a:bodyPr wrap="square" lIns="0" tIns="0" rIns="0" bIns="0">
            <a:spAutoFit/>
          </a:bodyPr>
          <a:lstStyle/>
          <a:p>
            <a:pPr algn="r"/>
            <a:r>
              <a:rPr lang="en-US" sz="700" baseline="0" dirty="0">
                <a:solidFill>
                  <a:schemeClr val="tx2"/>
                </a:solidFill>
                <a:latin typeface="Arial" panose="020B0604020202020204" pitchFamily="34" charset="0"/>
                <a:cs typeface="Arial" panose="020B0604020202020204" pitchFamily="34" charset="0"/>
              </a:rPr>
              <a:t>Page </a:t>
            </a:r>
            <a:fld id="{B564EBA5-A90C-D443-AD17-29894DB4C321}" type="slidenum">
              <a:rPr lang="en-US" sz="700" baseline="0" smtClean="0">
                <a:solidFill>
                  <a:schemeClr val="tx2"/>
                </a:solidFill>
                <a:latin typeface="Arial" panose="020B0604020202020204" pitchFamily="34" charset="0"/>
                <a:cs typeface="Arial" panose="020B0604020202020204" pitchFamily="34" charset="0"/>
              </a:rPr>
              <a:pPr algn="r"/>
              <a:t>‹#›</a:t>
            </a:fld>
            <a:endParaRPr lang="en-US" sz="700" baseline="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55796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0817" y="371061"/>
            <a:ext cx="7301948" cy="6115878"/>
          </a:xfrm>
        </p:spPr>
        <p:txBody>
          <a:bodyPr anchor="ctr">
            <a:normAutofit/>
          </a:bodyPr>
          <a:lstStyle>
            <a:lvl1pPr>
              <a:defRPr sz="3600">
                <a:solidFill>
                  <a:schemeClr val="accent4"/>
                </a:solidFill>
              </a:defRPr>
            </a:lvl1pPr>
          </a:lstStyle>
          <a:p>
            <a:r>
              <a:rPr lang="en-US"/>
              <a:t>Click to edit Master title style</a:t>
            </a:r>
          </a:p>
        </p:txBody>
      </p:sp>
    </p:spTree>
    <p:extLst>
      <p:ext uri="{BB962C8B-B14F-4D97-AF65-F5344CB8AC3E}">
        <p14:creationId xmlns:p14="http://schemas.microsoft.com/office/powerpoint/2010/main" val="14260780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0817" y="371061"/>
            <a:ext cx="7301948" cy="6115878"/>
          </a:xfrm>
        </p:spPr>
        <p:txBody>
          <a:bodyPr anchor="ctr">
            <a:normAutofit/>
          </a:bodyPr>
          <a:lstStyle>
            <a:lvl1pPr>
              <a:defRPr sz="3600">
                <a:solidFill>
                  <a:srgbClr val="FFFFFF"/>
                </a:solidFill>
              </a:defRPr>
            </a:lvl1pPr>
          </a:lstStyle>
          <a:p>
            <a:r>
              <a:rPr lang="en-US"/>
              <a:t>Click to edit Master title style</a:t>
            </a:r>
          </a:p>
        </p:txBody>
      </p:sp>
    </p:spTree>
    <p:extLst>
      <p:ext uri="{BB962C8B-B14F-4D97-AF65-F5344CB8AC3E}">
        <p14:creationId xmlns:p14="http://schemas.microsoft.com/office/powerpoint/2010/main" val="15950287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97601" y="371061"/>
            <a:ext cx="7301948" cy="6115878"/>
          </a:xfrm>
        </p:spPr>
        <p:txBody>
          <a:bodyPr anchor="ctr">
            <a:normAutofit/>
          </a:bodyPr>
          <a:lstStyle>
            <a:lvl1pPr>
              <a:defRPr sz="3600">
                <a:solidFill>
                  <a:srgbClr val="FFFFFF"/>
                </a:solidFill>
              </a:defRPr>
            </a:lvl1pPr>
          </a:lstStyle>
          <a:p>
            <a:r>
              <a:rPr lang="en-US"/>
              <a:t>Click to edit Master title style</a:t>
            </a:r>
          </a:p>
        </p:txBody>
      </p:sp>
    </p:spTree>
    <p:extLst>
      <p:ext uri="{BB962C8B-B14F-4D97-AF65-F5344CB8AC3E}">
        <p14:creationId xmlns:p14="http://schemas.microsoft.com/office/powerpoint/2010/main" val="5958782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883966" y="5725042"/>
            <a:ext cx="5912199" cy="584776"/>
          </a:xfrm>
        </p:spPr>
        <p:txBody>
          <a:bodyPr anchor="ctr"/>
          <a:lstStyle>
            <a:lvl1pPr>
              <a:lnSpc>
                <a:spcPct val="100000"/>
              </a:lnSpc>
              <a:defRPr sz="3200">
                <a:solidFill>
                  <a:srgbClr val="FFFFFF"/>
                </a:solidFill>
              </a:defRPr>
            </a:lvl1pPr>
          </a:lstStyle>
          <a:p>
            <a:r>
              <a:rPr lang="en-US" dirty="0"/>
              <a:t>Click to edit Master title style</a:t>
            </a:r>
          </a:p>
        </p:txBody>
      </p:sp>
    </p:spTree>
    <p:extLst>
      <p:ext uri="{BB962C8B-B14F-4D97-AF65-F5344CB8AC3E}">
        <p14:creationId xmlns:p14="http://schemas.microsoft.com/office/powerpoint/2010/main" val="9188842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woUpText_Plain">
    <p:spTree>
      <p:nvGrpSpPr>
        <p:cNvPr id="1" name=""/>
        <p:cNvGrpSpPr/>
        <p:nvPr/>
      </p:nvGrpSpPr>
      <p:grpSpPr>
        <a:xfrm>
          <a:off x="0" y="0"/>
          <a:ext cx="0" cy="0"/>
          <a:chOff x="0" y="0"/>
          <a:chExt cx="0" cy="0"/>
        </a:xfrm>
      </p:grpSpPr>
      <p:sp>
        <p:nvSpPr>
          <p:cNvPr id="75" name="Shape 75"/>
          <p:cNvSpPr/>
          <p:nvPr/>
        </p:nvSpPr>
        <p:spPr>
          <a:xfrm>
            <a:off x="10526157" y="6570101"/>
            <a:ext cx="1097281"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800" spc="-30"/>
            </a:lvl1pPr>
          </a:lstStyle>
          <a:p>
            <a:r>
              <a:rPr sz="800"/>
              <a:t>© IBM Corporation </a:t>
            </a:r>
          </a:p>
        </p:txBody>
      </p:sp>
      <p:sp>
        <p:nvSpPr>
          <p:cNvPr id="76" name="Shape 76"/>
          <p:cNvSpPr>
            <a:spLocks noGrp="1"/>
          </p:cNvSpPr>
          <p:nvPr>
            <p:ph type="sldNum" sz="quarter" idx="2"/>
          </p:nvPr>
        </p:nvSpPr>
        <p:spPr>
          <a:xfrm>
            <a:off x="11635255" y="6570101"/>
            <a:ext cx="169335" cy="127001"/>
          </a:xfrm>
          <a:prstGeom prst="rect">
            <a:avLst/>
          </a:prstGeom>
        </p:spPr>
        <p:txBody>
          <a:bodyPr/>
          <a:lstStyle/>
          <a:p>
            <a:fld id="{86CB4B4D-7CA3-9044-876B-883B54F8677D}" type="slidenum">
              <a:rPr/>
              <a:pPr/>
              <a:t>‹#›</a:t>
            </a:fld>
            <a:endParaRPr/>
          </a:p>
        </p:txBody>
      </p:sp>
      <p:sp>
        <p:nvSpPr>
          <p:cNvPr id="77" name="Shape 77"/>
          <p:cNvSpPr>
            <a:spLocks noGrp="1"/>
          </p:cNvSpPr>
          <p:nvPr>
            <p:ph type="title"/>
          </p:nvPr>
        </p:nvSpPr>
        <p:spPr>
          <a:xfrm>
            <a:off x="487679" y="548641"/>
            <a:ext cx="11704323" cy="369333"/>
          </a:xfrm>
          <a:prstGeom prst="rect">
            <a:avLst/>
          </a:prstGeom>
          <a:extLst>
            <a:ext uri="{C572A759-6A51-4108-AA02-DFA0A04FC94B}">
              <ma14:wrappingTextBoxFlag xmlns="" xmlns:ma14="http://schemas.microsoft.com/office/mac/drawingml/2011/main" val="1"/>
            </a:ext>
          </a:extLst>
        </p:spPr>
        <p:txBody>
          <a:bodyPr>
            <a:normAutofit/>
          </a:bodyPr>
          <a:lstStyle/>
          <a:p>
            <a:r>
              <a:t>Click to add title</a:t>
            </a:r>
          </a:p>
        </p:txBody>
      </p:sp>
      <p:sp>
        <p:nvSpPr>
          <p:cNvPr id="78" name="Shape 78"/>
          <p:cNvSpPr>
            <a:spLocks noGrp="1"/>
          </p:cNvSpPr>
          <p:nvPr>
            <p:ph type="body" sz="quarter" idx="1"/>
          </p:nvPr>
        </p:nvSpPr>
        <p:spPr>
          <a:xfrm>
            <a:off x="484715" y="1701801"/>
            <a:ext cx="5408085" cy="1468095"/>
          </a:xfrm>
          <a:prstGeom prst="rect">
            <a:avLst/>
          </a:prstGeom>
          <a:extLst>
            <a:ext uri="{C572A759-6A51-4108-AA02-DFA0A04FC94B}">
              <ma14:wrappingTextBoxFlag xmlns="" xmlns:ma14="http://schemas.microsoft.com/office/mac/drawingml/2011/main" val="1"/>
            </a:ext>
          </a:extLst>
        </p:spPr>
        <p:txBody>
          <a:bodyPr>
            <a:normAutofit/>
          </a:bodyPr>
          <a:lstStyle/>
          <a:p>
            <a:r>
              <a:t>Click to edit Master text styles</a:t>
            </a:r>
          </a:p>
          <a:p>
            <a:pPr lvl="1"/>
            <a:r>
              <a:t>Second level</a:t>
            </a:r>
          </a:p>
          <a:p>
            <a:pPr lvl="2"/>
            <a:r>
              <a:t>Third level</a:t>
            </a:r>
          </a:p>
          <a:p>
            <a:pPr lvl="3"/>
            <a:r>
              <a:t>Fourth level</a:t>
            </a:r>
          </a:p>
          <a:p>
            <a:pPr lvl="4"/>
            <a:r>
              <a:t>Fifth level</a:t>
            </a:r>
          </a:p>
        </p:txBody>
      </p:sp>
      <p:sp>
        <p:nvSpPr>
          <p:cNvPr id="79" name="Shape 79"/>
          <p:cNvSpPr>
            <a:spLocks noGrp="1"/>
          </p:cNvSpPr>
          <p:nvPr>
            <p:ph type="body" sz="quarter" idx="13"/>
          </p:nvPr>
        </p:nvSpPr>
        <p:spPr>
          <a:xfrm>
            <a:off x="6254045" y="1693864"/>
            <a:ext cx="5408087" cy="1468095"/>
          </a:xfrm>
          <a:prstGeom prst="rect">
            <a:avLst/>
          </a:prstGeom>
        </p:spPr>
        <p:txBody>
          <a:bodyPr>
            <a:normAutofit/>
          </a:bodyPr>
          <a:lstStyle/>
          <a:p>
            <a:pPr>
              <a:defRPr spc="-100"/>
            </a:pPr>
            <a:endParaRPr/>
          </a:p>
        </p:txBody>
      </p:sp>
    </p:spTree>
    <p:extLst>
      <p:ext uri="{BB962C8B-B14F-4D97-AF65-F5344CB8AC3E}">
        <p14:creationId xmlns:p14="http://schemas.microsoft.com/office/powerpoint/2010/main" val="50520211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p:txBody>
          <a:bodyPr/>
          <a:lstStyle>
            <a:lvl1pPr algn="ctr">
              <a:defRPr/>
            </a:lvl1pPr>
          </a:lstStyle>
          <a:p>
            <a:pPr>
              <a:defRPr/>
            </a:pPr>
            <a:fld id="{B9AB380C-071B-104A-AC6C-B95B20D75714}" type="slidenum">
              <a:rPr lang="en-US"/>
              <a:pPr>
                <a:defRPr/>
              </a:pPr>
              <a:t>‹#›</a:t>
            </a:fld>
            <a:endParaRPr lang="en-US"/>
          </a:p>
        </p:txBody>
      </p:sp>
      <p:sp>
        <p:nvSpPr>
          <p:cNvPr id="3" name="Rectangle 8"/>
          <p:cNvSpPr>
            <a:spLocks noGrp="1" noChangeArrowheads="1"/>
          </p:cNvSpPr>
          <p:nvPr>
            <p:ph type="ftr" sz="quarter" idx="11"/>
          </p:nvPr>
        </p:nvSpPr>
        <p:spPr/>
        <p:txBody>
          <a:bodyPr/>
          <a:lstStyle>
            <a:lvl1pPr algn="ctr">
              <a:defRPr/>
            </a:lvl1pPr>
          </a:lstStyle>
          <a:p>
            <a:pPr>
              <a:defRPr/>
            </a:pPr>
            <a:endParaRPr lang="en-US"/>
          </a:p>
        </p:txBody>
      </p:sp>
      <p:sp>
        <p:nvSpPr>
          <p:cNvPr id="4" name="Rectangle 3"/>
          <p:cNvSpPr>
            <a:spLocks noGrp="1" noChangeArrowheads="1"/>
          </p:cNvSpPr>
          <p:nvPr>
            <p:ph type="dt" sz="half" idx="12"/>
          </p:nvPr>
        </p:nvSpPr>
        <p:spPr/>
        <p:txBody>
          <a:bodyPr/>
          <a:lstStyle>
            <a:lvl1pPr algn="ctr">
              <a:defRPr/>
            </a:lvl1pPr>
          </a:lstStyle>
          <a:p>
            <a:pPr>
              <a:defRPr/>
            </a:pPr>
            <a:endParaRPr lang="en-US"/>
          </a:p>
        </p:txBody>
      </p:sp>
    </p:spTree>
    <p:extLst>
      <p:ext uri="{BB962C8B-B14F-4D97-AF65-F5344CB8AC3E}">
        <p14:creationId xmlns:p14="http://schemas.microsoft.com/office/powerpoint/2010/main" val="1635339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7"/>
          <p:cNvSpPr>
            <a:spLocks noGrp="1" noChangeArrowheads="1"/>
          </p:cNvSpPr>
          <p:nvPr>
            <p:ph type="sldNum" sz="quarter" idx="10"/>
          </p:nvPr>
        </p:nvSpPr>
        <p:spPr/>
        <p:txBody>
          <a:bodyPr/>
          <a:lstStyle>
            <a:lvl1pPr algn="ctr">
              <a:defRPr/>
            </a:lvl1pPr>
          </a:lstStyle>
          <a:p>
            <a:pPr>
              <a:defRPr/>
            </a:pPr>
            <a:fld id="{C5996F49-0D8E-1942-B36F-453F4857CAEE}" type="slidenum">
              <a:rPr lang="en-US"/>
              <a:pPr>
                <a:defRPr/>
              </a:pPr>
              <a:t>‹#›</a:t>
            </a:fld>
            <a:endParaRPr lang="en-US"/>
          </a:p>
        </p:txBody>
      </p:sp>
      <p:sp>
        <p:nvSpPr>
          <p:cNvPr id="4" name="Rectangle 8"/>
          <p:cNvSpPr>
            <a:spLocks noGrp="1" noChangeArrowheads="1"/>
          </p:cNvSpPr>
          <p:nvPr>
            <p:ph type="ftr" sz="quarter" idx="11"/>
          </p:nvPr>
        </p:nvSpPr>
        <p:spPr/>
        <p:txBody>
          <a:bodyPr/>
          <a:lstStyle>
            <a:lvl1pPr algn="ctr">
              <a:defRPr/>
            </a:lvl1pPr>
          </a:lstStyle>
          <a:p>
            <a:pPr>
              <a:defRPr/>
            </a:pPr>
            <a:endParaRPr lang="en-US"/>
          </a:p>
        </p:txBody>
      </p:sp>
      <p:sp>
        <p:nvSpPr>
          <p:cNvPr id="5" name="Rectangle 10"/>
          <p:cNvSpPr>
            <a:spLocks noGrp="1" noChangeArrowheads="1"/>
          </p:cNvSpPr>
          <p:nvPr>
            <p:ph type="dt" sz="half" idx="12"/>
          </p:nvPr>
        </p:nvSpPr>
        <p:spPr/>
        <p:txBody>
          <a:bodyPr/>
          <a:lstStyle>
            <a:lvl1pPr algn="ctr">
              <a:defRPr/>
            </a:lvl1pPr>
          </a:lstStyle>
          <a:p>
            <a:pPr>
              <a:defRPr/>
            </a:pPr>
            <a:endParaRPr lang="en-US"/>
          </a:p>
        </p:txBody>
      </p:sp>
    </p:spTree>
    <p:extLst>
      <p:ext uri="{BB962C8B-B14F-4D97-AF65-F5344CB8AC3E}">
        <p14:creationId xmlns:p14="http://schemas.microsoft.com/office/powerpoint/2010/main" val="1777724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p:txBody>
          <a:bodyPr/>
          <a:lstStyle>
            <a:lvl1pPr algn="ctr">
              <a:defRPr/>
            </a:lvl1pPr>
          </a:lstStyle>
          <a:p>
            <a:pPr>
              <a:defRPr/>
            </a:pPr>
            <a:fld id="{7F1A075F-FECB-5E4D-9273-A7B03DC4A691}" type="slidenum">
              <a:rPr lang="en-US"/>
              <a:pPr>
                <a:defRPr/>
              </a:pPr>
              <a:t>‹#›</a:t>
            </a:fld>
            <a:endParaRPr lang="en-US"/>
          </a:p>
        </p:txBody>
      </p:sp>
      <p:sp>
        <p:nvSpPr>
          <p:cNvPr id="3" name="Rectangle 8"/>
          <p:cNvSpPr>
            <a:spLocks noGrp="1" noChangeArrowheads="1"/>
          </p:cNvSpPr>
          <p:nvPr>
            <p:ph type="ftr" sz="quarter" idx="11"/>
          </p:nvPr>
        </p:nvSpPr>
        <p:spPr/>
        <p:txBody>
          <a:bodyPr/>
          <a:lstStyle>
            <a:lvl1pPr algn="ctr">
              <a:defRPr/>
            </a:lvl1pPr>
          </a:lstStyle>
          <a:p>
            <a:pPr>
              <a:defRPr/>
            </a:pPr>
            <a:endParaRPr lang="en-US"/>
          </a:p>
        </p:txBody>
      </p:sp>
      <p:sp>
        <p:nvSpPr>
          <p:cNvPr id="4" name="Rectangle 10"/>
          <p:cNvSpPr>
            <a:spLocks noGrp="1" noChangeArrowheads="1"/>
          </p:cNvSpPr>
          <p:nvPr>
            <p:ph type="dt" sz="half" idx="12"/>
          </p:nvPr>
        </p:nvSpPr>
        <p:spPr/>
        <p:txBody>
          <a:bodyPr/>
          <a:lstStyle>
            <a:lvl1pPr algn="ctr">
              <a:defRPr/>
            </a:lvl1pPr>
          </a:lstStyle>
          <a:p>
            <a:pPr>
              <a:defRPr/>
            </a:pPr>
            <a:endParaRPr lang="en-US"/>
          </a:p>
        </p:txBody>
      </p:sp>
    </p:spTree>
    <p:extLst>
      <p:ext uri="{BB962C8B-B14F-4D97-AF65-F5344CB8AC3E}">
        <p14:creationId xmlns:p14="http://schemas.microsoft.com/office/powerpoint/2010/main" val="34075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43417" y="593726"/>
            <a:ext cx="11582400" cy="397032"/>
          </a:xfrm>
        </p:spPr>
        <p:txBody>
          <a:bodyPr/>
          <a:lstStyle/>
          <a:p>
            <a:r>
              <a:rPr lang="en-US"/>
              <a:t>Click to edit Master title style</a:t>
            </a:r>
          </a:p>
        </p:txBody>
      </p:sp>
      <p:sp>
        <p:nvSpPr>
          <p:cNvPr id="3" name="Text Placeholder 2"/>
          <p:cNvSpPr>
            <a:spLocks noGrp="1"/>
          </p:cNvSpPr>
          <p:nvPr>
            <p:ph type="body" sz="half" idx="1"/>
          </p:nvPr>
        </p:nvSpPr>
        <p:spPr>
          <a:xfrm>
            <a:off x="243417" y="1874839"/>
            <a:ext cx="5689600" cy="1511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36217" y="1874838"/>
            <a:ext cx="5689600" cy="1511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36217" y="4191001"/>
            <a:ext cx="5689600" cy="1511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7"/>
          <p:cNvSpPr>
            <a:spLocks noGrp="1" noChangeArrowheads="1"/>
          </p:cNvSpPr>
          <p:nvPr>
            <p:ph type="sldNum" sz="quarter" idx="10"/>
          </p:nvPr>
        </p:nvSpPr>
        <p:spPr>
          <a:xfrm>
            <a:off x="242888" y="6537325"/>
            <a:ext cx="488950" cy="184150"/>
          </a:xfrm>
        </p:spPr>
        <p:txBody>
          <a:bodyPr lIns="91440" tIns="45720" rIns="91440" bIns="45720"/>
          <a:lstStyle>
            <a:lvl1pPr algn="ctr">
              <a:spcBef>
                <a:spcPct val="20000"/>
              </a:spcBef>
              <a:buClr>
                <a:srgbClr val="FF3300"/>
              </a:buClr>
              <a:buFontTx/>
              <a:buChar char="•"/>
              <a:defRPr>
                <a:ea typeface="ヒラギノ角ゴ Pro W3" pitchFamily="1" charset="-128"/>
              </a:defRPr>
            </a:lvl1pPr>
          </a:lstStyle>
          <a:p>
            <a:pPr>
              <a:defRPr/>
            </a:pPr>
            <a:fld id="{76545EBB-2304-9646-A21E-B6F07A45A670}" type="slidenum">
              <a:rPr lang="en-US"/>
              <a:pPr>
                <a:defRPr/>
              </a:pPr>
              <a:t>‹#›</a:t>
            </a:fld>
            <a:endParaRPr lang="en-US"/>
          </a:p>
        </p:txBody>
      </p:sp>
    </p:spTree>
    <p:extLst>
      <p:ext uri="{BB962C8B-B14F-4D97-AF65-F5344CB8AC3E}">
        <p14:creationId xmlns:p14="http://schemas.microsoft.com/office/powerpoint/2010/main" val="1864546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hart slide">
    <p:bg>
      <p:bgPr>
        <a:solidFill>
          <a:srgbClr val="FFFFFF"/>
        </a:solidFill>
        <a:effectLst/>
      </p:bgPr>
    </p:bg>
    <p:spTree>
      <p:nvGrpSpPr>
        <p:cNvPr id="1" name=""/>
        <p:cNvGrpSpPr/>
        <p:nvPr/>
      </p:nvGrpSpPr>
      <p:grpSpPr>
        <a:xfrm>
          <a:off x="0" y="0"/>
          <a:ext cx="0" cy="0"/>
          <a:chOff x="0" y="0"/>
          <a:chExt cx="0" cy="0"/>
        </a:xfrm>
      </p:grpSpPr>
      <p:sp>
        <p:nvSpPr>
          <p:cNvPr id="5" name="Rectangle 4"/>
          <p:cNvSpPr>
            <a:spLocks noChangeArrowheads="1"/>
          </p:cNvSpPr>
          <p:nvPr userDrawn="1"/>
        </p:nvSpPr>
        <p:spPr bwMode="auto">
          <a:xfrm>
            <a:off x="3724275" y="6489700"/>
            <a:ext cx="40957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fld id="{58A96318-A0B2-EF4B-A056-68D58861688D}" type="slidenum">
              <a:rPr lang="en-US" sz="800" smtClean="0">
                <a:solidFill>
                  <a:srgbClr val="FFFFFF"/>
                </a:solidFill>
              </a:rPr>
              <a:pPr eaLnBrk="0" fontAlgn="base" hangingPunct="0">
                <a:spcBef>
                  <a:spcPct val="0"/>
                </a:spcBef>
                <a:spcAft>
                  <a:spcPct val="0"/>
                </a:spcAft>
                <a:defRPr/>
              </a:pPr>
              <a:t>‹#›</a:t>
            </a:fld>
            <a:endParaRPr lang="en-US" sz="800">
              <a:solidFill>
                <a:srgbClr val="FFFFFF"/>
              </a:solidFill>
            </a:endParaRPr>
          </a:p>
        </p:txBody>
      </p:sp>
      <p:sp>
        <p:nvSpPr>
          <p:cNvPr id="6" name="Rectangle 5"/>
          <p:cNvSpPr>
            <a:spLocks noChangeArrowheads="1"/>
          </p:cNvSpPr>
          <p:nvPr userDrawn="1"/>
        </p:nvSpPr>
        <p:spPr bwMode="auto">
          <a:xfrm>
            <a:off x="3454400" y="6489700"/>
            <a:ext cx="2619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r>
              <a:rPr lang="en-US" sz="800">
                <a:solidFill>
                  <a:srgbClr val="FFFFFF"/>
                </a:solidFill>
              </a:rPr>
              <a:t>Page</a:t>
            </a:r>
          </a:p>
        </p:txBody>
      </p:sp>
      <p:sp>
        <p:nvSpPr>
          <p:cNvPr id="7" name="Rectangle 6"/>
          <p:cNvSpPr>
            <a:spLocks noChangeArrowheads="1"/>
          </p:cNvSpPr>
          <p:nvPr userDrawn="1"/>
        </p:nvSpPr>
        <p:spPr bwMode="auto">
          <a:xfrm>
            <a:off x="817563" y="6489700"/>
            <a:ext cx="1589087"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0" fontAlgn="base" hangingPunct="0">
              <a:spcBef>
                <a:spcPct val="0"/>
              </a:spcBef>
              <a:spcAft>
                <a:spcPct val="0"/>
              </a:spcAft>
              <a:defRPr/>
            </a:pPr>
            <a:r>
              <a:rPr lang="en-US" sz="800">
                <a:solidFill>
                  <a:srgbClr val="FFFFFF"/>
                </a:solidFill>
              </a:rPr>
              <a:t>© 2016 IBM Corporation</a:t>
            </a:r>
          </a:p>
        </p:txBody>
      </p:sp>
      <p:sp>
        <p:nvSpPr>
          <p:cNvPr id="2" name="Title 1"/>
          <p:cNvSpPr>
            <a:spLocks noGrp="1"/>
          </p:cNvSpPr>
          <p:nvPr>
            <p:ph type="title"/>
          </p:nvPr>
        </p:nvSpPr>
        <p:spPr>
          <a:xfrm>
            <a:off x="790577" y="794593"/>
            <a:ext cx="3652307" cy="1159292"/>
          </a:xfrm>
        </p:spPr>
        <p:txBody>
          <a:bodyPr/>
          <a:lstStyle>
            <a:lvl1pPr>
              <a:lnSpc>
                <a:spcPts val="4000"/>
              </a:lnSpc>
              <a:defRPr sz="3733" baseline="0">
                <a:solidFill>
                  <a:schemeClr val="bg1"/>
                </a:solidFill>
              </a:defRPr>
            </a:lvl1pPr>
          </a:lstStyle>
          <a:p>
            <a:r>
              <a:rPr lang="en-US" dirty="0"/>
              <a:t>Click to edit Master title</a:t>
            </a:r>
          </a:p>
        </p:txBody>
      </p:sp>
      <p:sp>
        <p:nvSpPr>
          <p:cNvPr id="4" name="Chart Placeholder 3"/>
          <p:cNvSpPr>
            <a:spLocks noGrp="1"/>
          </p:cNvSpPr>
          <p:nvPr>
            <p:ph type="chart" sz="quarter" idx="11"/>
          </p:nvPr>
        </p:nvSpPr>
        <p:spPr>
          <a:xfrm>
            <a:off x="4442887" y="792262"/>
            <a:ext cx="6936316" cy="338554"/>
          </a:xfrm>
        </p:spPr>
        <p:txBody>
          <a:bodyPr/>
          <a:lstStyle/>
          <a:p>
            <a:pPr lvl="0"/>
            <a:endParaRPr lang="en-US" noProof="0" dirty="0"/>
          </a:p>
        </p:txBody>
      </p:sp>
    </p:spTree>
    <p:extLst>
      <p:ext uri="{BB962C8B-B14F-4D97-AF65-F5344CB8AC3E}">
        <p14:creationId xmlns:p14="http://schemas.microsoft.com/office/powerpoint/2010/main" val="1581030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883966" y="5725042"/>
            <a:ext cx="5912199" cy="584776"/>
          </a:xfrm>
        </p:spPr>
        <p:txBody>
          <a:bodyPr anchor="ctr"/>
          <a:lstStyle>
            <a:lvl1pPr>
              <a:lnSpc>
                <a:spcPct val="100000"/>
              </a:lnSpc>
              <a:defRPr sz="3200">
                <a:solidFill>
                  <a:srgbClr val="FFFFFF"/>
                </a:solidFill>
              </a:defRPr>
            </a:lvl1pPr>
          </a:lstStyle>
          <a:p>
            <a:r>
              <a:rPr lang="en-US" dirty="0"/>
              <a:t>Click to edit Master title style</a:t>
            </a:r>
          </a:p>
        </p:txBody>
      </p:sp>
    </p:spTree>
    <p:extLst>
      <p:ext uri="{BB962C8B-B14F-4D97-AF65-F5344CB8AC3E}">
        <p14:creationId xmlns:p14="http://schemas.microsoft.com/office/powerpoint/2010/main" val="2146319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29" Type="http://schemas.openxmlformats.org/officeDocument/2006/relationships/image" Target="../media/image6.jpe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theme" Target="../theme/theme2.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3" descr="R120_G137_B251-200"/>
          <p:cNvPicPr>
            <a:picLocks noChangeAspect="1" noChangeArrowheads="1"/>
          </p:cNvPicPr>
          <p:nvPr/>
        </p:nvPicPr>
        <p:blipFill>
          <a:blip r:embed="rId12">
            <a:lum bright="-84000"/>
            <a:grayscl/>
            <a:extLst>
              <a:ext uri="{28A0092B-C50C-407E-A947-70E740481C1C}">
                <a14:useLocalDpi xmlns:a14="http://schemas.microsoft.com/office/drawing/2010/main" val="0"/>
              </a:ext>
            </a:extLst>
          </a:blip>
          <a:srcRect/>
          <a:stretch>
            <a:fillRect/>
          </a:stretch>
        </p:blipFill>
        <p:spPr bwMode="auto">
          <a:xfrm>
            <a:off x="11041063" y="227013"/>
            <a:ext cx="784225"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Line 4"/>
          <p:cNvSpPr>
            <a:spLocks noChangeShapeType="1"/>
          </p:cNvSpPr>
          <p:nvPr/>
        </p:nvSpPr>
        <p:spPr bwMode="auto">
          <a:xfrm flipV="1">
            <a:off x="366713" y="549275"/>
            <a:ext cx="114585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a:solidFill>
                <a:srgbClr val="000000"/>
              </a:solidFill>
              <a:ea typeface="MS PGothic" charset="-128"/>
            </a:endParaRPr>
          </a:p>
        </p:txBody>
      </p:sp>
      <p:sp>
        <p:nvSpPr>
          <p:cNvPr id="1028" name="Rectangle 5"/>
          <p:cNvSpPr>
            <a:spLocks noGrp="1" noChangeArrowheads="1"/>
          </p:cNvSpPr>
          <p:nvPr>
            <p:ph type="body" idx="1"/>
          </p:nvPr>
        </p:nvSpPr>
        <p:spPr bwMode="auto">
          <a:xfrm>
            <a:off x="357188" y="1600200"/>
            <a:ext cx="11493500" cy="12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0" bIns="45720" numCol="1" anchor="t" anchorCtr="0" compatLnSpc="1">
            <a:prstTxWarp prst="textNoShape">
              <a:avLst/>
            </a:prstTxWarp>
            <a:sp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p:txBody>
      </p:sp>
      <p:sp>
        <p:nvSpPr>
          <p:cNvPr id="1029" name="Rectangle 6"/>
          <p:cNvSpPr>
            <a:spLocks noChangeArrowheads="1"/>
          </p:cNvSpPr>
          <p:nvPr/>
        </p:nvSpPr>
        <p:spPr bwMode="black">
          <a:xfrm>
            <a:off x="10021888" y="6537325"/>
            <a:ext cx="18288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6038" rIns="0" bIns="46038"/>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fontAlgn="base">
              <a:spcBef>
                <a:spcPct val="0"/>
              </a:spcBef>
              <a:spcAft>
                <a:spcPct val="0"/>
              </a:spcAft>
              <a:defRPr/>
            </a:pPr>
            <a:r>
              <a:rPr lang="en-US" sz="800">
                <a:solidFill>
                  <a:srgbClr val="000000"/>
                </a:solidFill>
              </a:rPr>
              <a:t>© 2013 IBM Corporation</a:t>
            </a:r>
            <a:endParaRPr lang="en-US" sz="1800">
              <a:solidFill>
                <a:srgbClr val="000000"/>
              </a:solidFill>
            </a:endParaRPr>
          </a:p>
        </p:txBody>
      </p:sp>
      <p:sp>
        <p:nvSpPr>
          <p:cNvPr id="26631" name="Rectangle 7"/>
          <p:cNvSpPr>
            <a:spLocks noGrp="1" noChangeArrowheads="1"/>
          </p:cNvSpPr>
          <p:nvPr>
            <p:ph type="sldNum" sz="quarter" idx="4"/>
          </p:nvPr>
        </p:nvSpPr>
        <p:spPr bwMode="black">
          <a:xfrm>
            <a:off x="357188" y="6537325"/>
            <a:ext cx="488950" cy="184150"/>
          </a:xfrm>
          <a:prstGeom prst="rect">
            <a:avLst/>
          </a:prstGeom>
          <a:noFill/>
          <a:ln>
            <a:noFill/>
          </a:ln>
          <a:effectLst/>
          <a:extLst/>
        </p:spPr>
        <p:txBody>
          <a:bodyPr vert="horz" wrap="square" lIns="0" tIns="46038" rIns="0" bIns="46038" numCol="1" anchor="t" anchorCtr="0" compatLnSpc="1">
            <a:prstTxWarp prst="textNoShape">
              <a:avLst/>
            </a:prstTxWarp>
          </a:bodyPr>
          <a:lstStyle>
            <a:lvl1pPr eaLnBrk="1" hangingPunct="1">
              <a:defRPr sz="800">
                <a:solidFill>
                  <a:srgbClr val="000000"/>
                </a:solidFill>
                <a:latin typeface="Arial" panose="020B0604020202020204" pitchFamily="34" charset="0"/>
                <a:ea typeface="MS PGothic" panose="020B0600070205080204" pitchFamily="34" charset="-128"/>
              </a:defRPr>
            </a:lvl1pPr>
          </a:lstStyle>
          <a:p>
            <a:pPr fontAlgn="base">
              <a:spcBef>
                <a:spcPct val="0"/>
              </a:spcBef>
              <a:spcAft>
                <a:spcPct val="0"/>
              </a:spcAft>
              <a:defRPr/>
            </a:pPr>
            <a:fld id="{A9D0104E-3781-3549-BD0F-7A99A8A656DF}" type="slidenum">
              <a:rPr lang="en-US"/>
              <a:pPr fontAlgn="base">
                <a:spcBef>
                  <a:spcPct val="0"/>
                </a:spcBef>
                <a:spcAft>
                  <a:spcPct val="0"/>
                </a:spcAft>
                <a:defRPr/>
              </a:pPr>
              <a:t>‹#›</a:t>
            </a:fld>
            <a:endParaRPr lang="en-US"/>
          </a:p>
        </p:txBody>
      </p:sp>
      <p:sp>
        <p:nvSpPr>
          <p:cNvPr id="26632" name="Rectangle 8"/>
          <p:cNvSpPr>
            <a:spLocks noGrp="1" noChangeArrowheads="1"/>
          </p:cNvSpPr>
          <p:nvPr>
            <p:ph type="ftr" sz="quarter" idx="3"/>
          </p:nvPr>
        </p:nvSpPr>
        <p:spPr bwMode="auto">
          <a:xfrm>
            <a:off x="2363788" y="6537325"/>
            <a:ext cx="7924800" cy="184150"/>
          </a:xfrm>
          <a:prstGeom prst="rect">
            <a:avLst/>
          </a:prstGeom>
          <a:noFill/>
          <a:ln>
            <a:noFill/>
          </a:ln>
          <a:effectLst/>
          <a:extLst/>
        </p:spPr>
        <p:txBody>
          <a:bodyPr vert="horz" wrap="square" lIns="0" tIns="46038" rIns="0" bIns="46038" numCol="1" anchor="t" anchorCtr="0" compatLnSpc="1">
            <a:prstTxWarp prst="textNoShape">
              <a:avLst/>
            </a:prstTxWarp>
          </a:bodyPr>
          <a:lstStyle>
            <a:lvl1pPr eaLnBrk="1" hangingPunct="1">
              <a:defRPr sz="800">
                <a:solidFill>
                  <a:srgbClr val="000000"/>
                </a:solidFill>
                <a:latin typeface="Arial" charset="0"/>
                <a:ea typeface="MS PGothic" charset="0"/>
                <a:cs typeface="MS PGothic" charset="0"/>
              </a:defRPr>
            </a:lvl1pPr>
          </a:lstStyle>
          <a:p>
            <a:pPr fontAlgn="base">
              <a:spcBef>
                <a:spcPct val="0"/>
              </a:spcBef>
              <a:spcAft>
                <a:spcPct val="0"/>
              </a:spcAft>
              <a:defRPr/>
            </a:pPr>
            <a:endParaRPr lang="en-US"/>
          </a:p>
        </p:txBody>
      </p:sp>
      <p:sp>
        <p:nvSpPr>
          <p:cNvPr id="1032" name="Rectangle 9"/>
          <p:cNvSpPr>
            <a:spLocks noGrp="1" noChangeArrowheads="1"/>
          </p:cNvSpPr>
          <p:nvPr>
            <p:ph type="title"/>
          </p:nvPr>
        </p:nvSpPr>
        <p:spPr bwMode="auto">
          <a:xfrm>
            <a:off x="357188" y="615950"/>
            <a:ext cx="114935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0" bIns="45720" numCol="1" anchor="t" anchorCtr="0" compatLnSpc="1">
            <a:prstTxWarp prst="textNoShape">
              <a:avLst/>
            </a:prstTxWarp>
            <a:spAutoFit/>
          </a:bodyPr>
          <a:lstStyle/>
          <a:p>
            <a:pPr lvl="0"/>
            <a:r>
              <a:rPr lang="en-US" altLang="en-US"/>
              <a:t>Click to edit Master title style</a:t>
            </a:r>
          </a:p>
        </p:txBody>
      </p:sp>
      <p:sp>
        <p:nvSpPr>
          <p:cNvPr id="26634" name="Rectangle 10"/>
          <p:cNvSpPr>
            <a:spLocks noGrp="1" noChangeArrowheads="1"/>
          </p:cNvSpPr>
          <p:nvPr>
            <p:ph type="dt" sz="half" idx="2"/>
          </p:nvPr>
        </p:nvSpPr>
        <p:spPr bwMode="auto">
          <a:xfrm>
            <a:off x="935038" y="6537325"/>
            <a:ext cx="1339850" cy="184150"/>
          </a:xfrm>
          <a:prstGeom prst="rect">
            <a:avLst/>
          </a:prstGeom>
          <a:noFill/>
          <a:ln>
            <a:noFill/>
          </a:ln>
          <a:effectLst/>
          <a:extLst/>
        </p:spPr>
        <p:txBody>
          <a:bodyPr vert="horz" wrap="square" lIns="0" tIns="46038" rIns="0" bIns="46038" numCol="1" anchor="t" anchorCtr="0" compatLnSpc="1">
            <a:prstTxWarp prst="textNoShape">
              <a:avLst/>
            </a:prstTxWarp>
          </a:bodyPr>
          <a:lstStyle>
            <a:lvl1pPr eaLnBrk="1" hangingPunct="1">
              <a:defRPr sz="800">
                <a:solidFill>
                  <a:srgbClr val="000000"/>
                </a:solidFill>
                <a:latin typeface="Arial" charset="0"/>
                <a:ea typeface="MS PGothic" charset="0"/>
                <a:cs typeface="MS PGothic" charset="0"/>
              </a:defRPr>
            </a:lvl1pPr>
          </a:lstStyle>
          <a:p>
            <a:pPr fontAlgn="base">
              <a:spcBef>
                <a:spcPct val="0"/>
              </a:spcBef>
              <a:spcAft>
                <a:spcPct val="0"/>
              </a:spcAft>
              <a:defRPr/>
            </a:pPr>
            <a:endParaRPr lang="en-US"/>
          </a:p>
        </p:txBody>
      </p:sp>
    </p:spTree>
    <p:extLst>
      <p:ext uri="{BB962C8B-B14F-4D97-AF65-F5344CB8AC3E}">
        <p14:creationId xmlns:p14="http://schemas.microsoft.com/office/powerpoint/2010/main" val="107526029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Lst>
  <p:hf hdr="0" ftr="0" dt="0"/>
  <p:txStyles>
    <p:titleStyle>
      <a:lvl1pPr algn="l" rtl="0" eaLnBrk="0" fontAlgn="base" hangingPunct="0">
        <a:lnSpc>
          <a:spcPct val="90000"/>
        </a:lnSpc>
        <a:spcBef>
          <a:spcPct val="0"/>
        </a:spcBef>
        <a:spcAft>
          <a:spcPct val="0"/>
        </a:spcAft>
        <a:defRPr sz="2200">
          <a:solidFill>
            <a:schemeClr val="tx2"/>
          </a:solidFill>
          <a:latin typeface="+mj-lt"/>
          <a:ea typeface="MS PGothic" pitchFamily="34" charset="-128"/>
          <a:cs typeface="+mj-cs"/>
        </a:defRPr>
      </a:lvl1pPr>
      <a:lvl2pPr algn="l" rtl="0" eaLnBrk="0" fontAlgn="base" hangingPunct="0">
        <a:lnSpc>
          <a:spcPct val="90000"/>
        </a:lnSpc>
        <a:spcBef>
          <a:spcPct val="0"/>
        </a:spcBef>
        <a:spcAft>
          <a:spcPct val="0"/>
        </a:spcAft>
        <a:defRPr sz="2200">
          <a:solidFill>
            <a:schemeClr val="tx2"/>
          </a:solidFill>
          <a:latin typeface="Arial" pitchFamily="34" charset="0"/>
          <a:ea typeface="MS PGothic" pitchFamily="34" charset="-128"/>
          <a:cs typeface="Arial" pitchFamily="34" charset="0"/>
        </a:defRPr>
      </a:lvl2pPr>
      <a:lvl3pPr algn="l" rtl="0" eaLnBrk="0" fontAlgn="base" hangingPunct="0">
        <a:lnSpc>
          <a:spcPct val="90000"/>
        </a:lnSpc>
        <a:spcBef>
          <a:spcPct val="0"/>
        </a:spcBef>
        <a:spcAft>
          <a:spcPct val="0"/>
        </a:spcAft>
        <a:defRPr sz="2200">
          <a:solidFill>
            <a:schemeClr val="tx2"/>
          </a:solidFill>
          <a:latin typeface="Arial" pitchFamily="34" charset="0"/>
          <a:ea typeface="MS PGothic" pitchFamily="34" charset="-128"/>
          <a:cs typeface="Arial" pitchFamily="34" charset="0"/>
        </a:defRPr>
      </a:lvl3pPr>
      <a:lvl4pPr algn="l" rtl="0" eaLnBrk="0" fontAlgn="base" hangingPunct="0">
        <a:lnSpc>
          <a:spcPct val="90000"/>
        </a:lnSpc>
        <a:spcBef>
          <a:spcPct val="0"/>
        </a:spcBef>
        <a:spcAft>
          <a:spcPct val="0"/>
        </a:spcAft>
        <a:defRPr sz="2200">
          <a:solidFill>
            <a:schemeClr val="tx2"/>
          </a:solidFill>
          <a:latin typeface="Arial" pitchFamily="34" charset="0"/>
          <a:ea typeface="MS PGothic" pitchFamily="34" charset="-128"/>
          <a:cs typeface="Arial" pitchFamily="34" charset="0"/>
        </a:defRPr>
      </a:lvl4pPr>
      <a:lvl5pPr algn="l" rtl="0" eaLnBrk="0" fontAlgn="base" hangingPunct="0">
        <a:lnSpc>
          <a:spcPct val="90000"/>
        </a:lnSpc>
        <a:spcBef>
          <a:spcPct val="0"/>
        </a:spcBef>
        <a:spcAft>
          <a:spcPct val="0"/>
        </a:spcAft>
        <a:defRPr sz="2200">
          <a:solidFill>
            <a:schemeClr val="tx2"/>
          </a:solidFill>
          <a:latin typeface="Arial" pitchFamily="34" charset="0"/>
          <a:ea typeface="MS PGothic" pitchFamily="34" charset="-128"/>
          <a:cs typeface="Arial" pitchFamily="34" charset="0"/>
        </a:defRPr>
      </a:lvl5pPr>
      <a:lvl6pPr marL="457200" algn="l" rtl="0" eaLnBrk="1" fontAlgn="base" hangingPunct="1">
        <a:lnSpc>
          <a:spcPct val="90000"/>
        </a:lnSpc>
        <a:spcBef>
          <a:spcPct val="0"/>
        </a:spcBef>
        <a:spcAft>
          <a:spcPct val="0"/>
        </a:spcAft>
        <a:defRPr sz="2200">
          <a:solidFill>
            <a:schemeClr val="tx2"/>
          </a:solidFill>
          <a:latin typeface="Arial" pitchFamily="34" charset="0"/>
          <a:cs typeface="Arial" pitchFamily="34" charset="0"/>
        </a:defRPr>
      </a:lvl6pPr>
      <a:lvl7pPr marL="914400" algn="l" rtl="0" eaLnBrk="1" fontAlgn="base" hangingPunct="1">
        <a:lnSpc>
          <a:spcPct val="90000"/>
        </a:lnSpc>
        <a:spcBef>
          <a:spcPct val="0"/>
        </a:spcBef>
        <a:spcAft>
          <a:spcPct val="0"/>
        </a:spcAft>
        <a:defRPr sz="2200">
          <a:solidFill>
            <a:schemeClr val="tx2"/>
          </a:solidFill>
          <a:latin typeface="Arial" pitchFamily="34" charset="0"/>
          <a:cs typeface="Arial" pitchFamily="34" charset="0"/>
        </a:defRPr>
      </a:lvl7pPr>
      <a:lvl8pPr marL="1371600" algn="l" rtl="0" eaLnBrk="1" fontAlgn="base" hangingPunct="1">
        <a:lnSpc>
          <a:spcPct val="90000"/>
        </a:lnSpc>
        <a:spcBef>
          <a:spcPct val="0"/>
        </a:spcBef>
        <a:spcAft>
          <a:spcPct val="0"/>
        </a:spcAft>
        <a:defRPr sz="2200">
          <a:solidFill>
            <a:schemeClr val="tx2"/>
          </a:solidFill>
          <a:latin typeface="Arial" pitchFamily="34" charset="0"/>
          <a:cs typeface="Arial" pitchFamily="34" charset="0"/>
        </a:defRPr>
      </a:lvl8pPr>
      <a:lvl9pPr marL="1828800" algn="l" rtl="0" eaLnBrk="1" fontAlgn="base" hangingPunct="1">
        <a:lnSpc>
          <a:spcPct val="90000"/>
        </a:lnSpc>
        <a:spcBef>
          <a:spcPct val="0"/>
        </a:spcBef>
        <a:spcAft>
          <a:spcPct val="0"/>
        </a:spcAft>
        <a:defRPr sz="2200">
          <a:solidFill>
            <a:schemeClr val="tx2"/>
          </a:solidFill>
          <a:latin typeface="Arial" pitchFamily="34" charset="0"/>
          <a:cs typeface="Arial" pitchFamily="34" charset="0"/>
        </a:defRPr>
      </a:lvl9pPr>
    </p:titleStyle>
    <p:bodyStyle>
      <a:lvl1pPr marL="173038" indent="-173038" algn="l" rtl="0" eaLnBrk="0" fontAlgn="base" hangingPunct="0">
        <a:spcBef>
          <a:spcPct val="50000"/>
        </a:spcBef>
        <a:spcAft>
          <a:spcPct val="0"/>
        </a:spcAft>
        <a:buClr>
          <a:schemeClr val="tx1"/>
        </a:buClr>
        <a:buFont typeface="Wingdings" charset="2"/>
        <a:buChar char="§"/>
        <a:defRPr sz="1600">
          <a:solidFill>
            <a:schemeClr val="tx1"/>
          </a:solidFill>
          <a:latin typeface="+mn-lt"/>
          <a:ea typeface="MS PGothic" pitchFamily="34" charset="-128"/>
          <a:cs typeface="+mn-cs"/>
        </a:defRPr>
      </a:lvl1pPr>
      <a:lvl2pPr marL="338138" indent="-163513" algn="l" rtl="0" eaLnBrk="0" fontAlgn="base" hangingPunct="0">
        <a:spcBef>
          <a:spcPct val="50000"/>
        </a:spcBef>
        <a:spcAft>
          <a:spcPct val="0"/>
        </a:spcAft>
        <a:buClr>
          <a:schemeClr val="tx1"/>
        </a:buClr>
        <a:buFont typeface="Arial" charset="0"/>
        <a:buChar char="–"/>
        <a:defRPr sz="1400">
          <a:solidFill>
            <a:schemeClr val="tx1"/>
          </a:solidFill>
          <a:latin typeface="+mn-lt"/>
          <a:ea typeface="Arial" charset="0"/>
          <a:cs typeface="+mn-cs"/>
        </a:defRPr>
      </a:lvl2pPr>
      <a:lvl3pPr marL="512763" indent="-173038" algn="l" rtl="0" eaLnBrk="0" fontAlgn="base" hangingPunct="0">
        <a:spcBef>
          <a:spcPct val="50000"/>
        </a:spcBef>
        <a:spcAft>
          <a:spcPct val="0"/>
        </a:spcAft>
        <a:buClr>
          <a:schemeClr val="tx1"/>
        </a:buClr>
        <a:buChar char="•"/>
        <a:defRPr sz="1200">
          <a:solidFill>
            <a:schemeClr val="tx1"/>
          </a:solidFill>
          <a:latin typeface="+mn-lt"/>
          <a:ea typeface="Arial" charset="0"/>
          <a:cs typeface="+mn-cs"/>
        </a:defRPr>
      </a:lvl3pPr>
      <a:lvl4pPr marL="687388" indent="-173038" algn="l" rtl="0" eaLnBrk="0" fontAlgn="base" hangingPunct="0">
        <a:spcBef>
          <a:spcPct val="50000"/>
        </a:spcBef>
        <a:spcAft>
          <a:spcPct val="0"/>
        </a:spcAft>
        <a:buClr>
          <a:schemeClr val="tx1"/>
        </a:buClr>
        <a:buFont typeface="Arial" charset="0"/>
        <a:buChar char="–"/>
        <a:defRPr sz="1200">
          <a:solidFill>
            <a:schemeClr val="tx1"/>
          </a:solidFill>
          <a:latin typeface="+mn-lt"/>
          <a:ea typeface="Arial" charset="0"/>
          <a:cs typeface="+mn-cs"/>
        </a:defRPr>
      </a:lvl4pPr>
      <a:lvl5pPr marL="1539875" indent="-163513" algn="l" rtl="0" eaLnBrk="0" fontAlgn="base" hangingPunct="0">
        <a:spcBef>
          <a:spcPct val="20000"/>
        </a:spcBef>
        <a:spcAft>
          <a:spcPct val="0"/>
        </a:spcAft>
        <a:buClr>
          <a:schemeClr val="bg1"/>
        </a:buClr>
        <a:buChar char="»"/>
        <a:defRPr sz="1600">
          <a:solidFill>
            <a:schemeClr val="bg1"/>
          </a:solidFill>
          <a:latin typeface="+mn-lt"/>
          <a:ea typeface="Arial" charset="0"/>
          <a:cs typeface="+mn-cs"/>
        </a:defRPr>
      </a:lvl5pPr>
      <a:lvl6pPr marL="1997075" indent="-163513" algn="l" rtl="0" eaLnBrk="1" fontAlgn="base" hangingPunct="1">
        <a:spcBef>
          <a:spcPct val="20000"/>
        </a:spcBef>
        <a:spcAft>
          <a:spcPct val="0"/>
        </a:spcAft>
        <a:buClr>
          <a:schemeClr val="bg1"/>
        </a:buClr>
        <a:buChar char="»"/>
        <a:defRPr sz="1600">
          <a:solidFill>
            <a:schemeClr val="bg1"/>
          </a:solidFill>
          <a:latin typeface="+mn-lt"/>
          <a:cs typeface="+mn-cs"/>
        </a:defRPr>
      </a:lvl6pPr>
      <a:lvl7pPr marL="2454275" indent="-163513" algn="l" rtl="0" eaLnBrk="1" fontAlgn="base" hangingPunct="1">
        <a:spcBef>
          <a:spcPct val="20000"/>
        </a:spcBef>
        <a:spcAft>
          <a:spcPct val="0"/>
        </a:spcAft>
        <a:buClr>
          <a:schemeClr val="bg1"/>
        </a:buClr>
        <a:buChar char="»"/>
        <a:defRPr sz="1600">
          <a:solidFill>
            <a:schemeClr val="bg1"/>
          </a:solidFill>
          <a:latin typeface="+mn-lt"/>
          <a:cs typeface="+mn-cs"/>
        </a:defRPr>
      </a:lvl7pPr>
      <a:lvl8pPr marL="2911475" indent="-163513" algn="l" rtl="0" eaLnBrk="1" fontAlgn="base" hangingPunct="1">
        <a:spcBef>
          <a:spcPct val="20000"/>
        </a:spcBef>
        <a:spcAft>
          <a:spcPct val="0"/>
        </a:spcAft>
        <a:buClr>
          <a:schemeClr val="bg1"/>
        </a:buClr>
        <a:buChar char="»"/>
        <a:defRPr sz="1600">
          <a:solidFill>
            <a:schemeClr val="bg1"/>
          </a:solidFill>
          <a:latin typeface="+mn-lt"/>
          <a:cs typeface="+mn-cs"/>
        </a:defRPr>
      </a:lvl8pPr>
      <a:lvl9pPr marL="3368675" indent="-163513" algn="l" rtl="0" eaLnBrk="1" fontAlgn="base" hangingPunct="1">
        <a:spcBef>
          <a:spcPct val="20000"/>
        </a:spcBef>
        <a:spcAft>
          <a:spcPct val="0"/>
        </a:spcAft>
        <a:buClr>
          <a:schemeClr val="bg1"/>
        </a:buClr>
        <a:buChar char="»"/>
        <a:defRPr sz="16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9"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3746" y="365126"/>
            <a:ext cx="11344508" cy="74118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423746" y="1332089"/>
            <a:ext cx="11344508" cy="48448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99913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9" r:id="rId16"/>
    <p:sldLayoutId id="2147483710" r:id="rId17"/>
    <p:sldLayoutId id="2147483711" r:id="rId18"/>
    <p:sldLayoutId id="2147483712" r:id="rId19"/>
    <p:sldLayoutId id="2147483713" r:id="rId20"/>
    <p:sldLayoutId id="2147483714" r:id="rId21"/>
    <p:sldLayoutId id="2147483659" r:id="rId22"/>
    <p:sldLayoutId id="2147483651" r:id="rId23"/>
    <p:sldLayoutId id="2147483657" r:id="rId24"/>
    <p:sldLayoutId id="2147483667" r:id="rId25"/>
    <p:sldLayoutId id="2147483671" r:id="rId26"/>
    <p:sldLayoutId id="2147483715" r:id="rId27"/>
  </p:sldLayoutIdLst>
  <p:txStyles>
    <p:titleStyle>
      <a:lvl1pPr algn="l" defTabSz="914400" rtl="0" eaLnBrk="1" latinLnBrk="0" hangingPunct="1">
        <a:lnSpc>
          <a:spcPct val="90000"/>
        </a:lnSpc>
        <a:spcBef>
          <a:spcPct val="0"/>
        </a:spcBef>
        <a:buNone/>
        <a:defRPr sz="3600" b="0" i="0" kern="1200">
          <a:solidFill>
            <a:schemeClr val="accent4"/>
          </a:solidFill>
          <a:latin typeface="Helvetica Neue Medium" charset="0"/>
          <a:ea typeface="Helvetica Neue Medium" charset="0"/>
          <a:cs typeface="Helvetica Neue Medium" charset="0"/>
        </a:defRPr>
      </a:lvl1pPr>
    </p:titleStyle>
    <p:bodyStyle>
      <a:lvl1pPr marL="228600" indent="-228600" algn="l" defTabSz="914400" rtl="0" eaLnBrk="1" latinLnBrk="0" hangingPunct="1">
        <a:lnSpc>
          <a:spcPct val="110000"/>
        </a:lnSpc>
        <a:spcBef>
          <a:spcPts val="400"/>
        </a:spcBef>
        <a:buClr>
          <a:schemeClr val="accent4"/>
        </a:buClr>
        <a:buFont typeface=".AppleSystemUIFont" charset="-120"/>
        <a:buChar char="-"/>
        <a:defRPr sz="2000" b="0" i="0" kern="1200">
          <a:solidFill>
            <a:schemeClr val="tx1"/>
          </a:solidFill>
          <a:latin typeface="Helvetica Neue Light" charset="0"/>
          <a:ea typeface="Helvetica Neue Light" charset="0"/>
          <a:cs typeface="Helvetica Neue Light" charset="0"/>
        </a:defRPr>
      </a:lvl1pPr>
      <a:lvl2pPr marL="685800" indent="-228600" algn="l" defTabSz="914400" rtl="0" eaLnBrk="1" latinLnBrk="0" hangingPunct="1">
        <a:lnSpc>
          <a:spcPct val="110000"/>
        </a:lnSpc>
        <a:spcBef>
          <a:spcPts val="400"/>
        </a:spcBef>
        <a:buClr>
          <a:schemeClr val="accent4"/>
        </a:buClr>
        <a:buFont typeface=".AppleSystemUIFont" charset="-120"/>
        <a:buChar char="-"/>
        <a:defRPr sz="2000" b="0" i="0" kern="1200">
          <a:solidFill>
            <a:schemeClr val="tx1"/>
          </a:solidFill>
          <a:latin typeface="Helvetica Neue Light" charset="0"/>
          <a:ea typeface="Helvetica Neue Light" charset="0"/>
          <a:cs typeface="Helvetica Neue Light" charset="0"/>
        </a:defRPr>
      </a:lvl2pPr>
      <a:lvl3pPr marL="1143000" indent="-228600" algn="l" defTabSz="914400" rtl="0" eaLnBrk="1" latinLnBrk="0" hangingPunct="1">
        <a:lnSpc>
          <a:spcPct val="110000"/>
        </a:lnSpc>
        <a:spcBef>
          <a:spcPts val="400"/>
        </a:spcBef>
        <a:buClr>
          <a:schemeClr val="accent4"/>
        </a:buClr>
        <a:buFont typeface=".AppleSystemUIFont" charset="-120"/>
        <a:buChar char="-"/>
        <a:defRPr sz="2000" b="0" i="0" kern="1200">
          <a:solidFill>
            <a:schemeClr val="tx1"/>
          </a:solidFill>
          <a:latin typeface="Helvetica Neue Light" charset="0"/>
          <a:ea typeface="Helvetica Neue Light" charset="0"/>
          <a:cs typeface="Helvetica Neue Light" charset="0"/>
        </a:defRPr>
      </a:lvl3pPr>
      <a:lvl4pPr marL="1600200" indent="-228600" algn="l" defTabSz="914400" rtl="0" eaLnBrk="1" latinLnBrk="0" hangingPunct="1">
        <a:lnSpc>
          <a:spcPct val="110000"/>
        </a:lnSpc>
        <a:spcBef>
          <a:spcPts val="400"/>
        </a:spcBef>
        <a:buClr>
          <a:schemeClr val="accent4"/>
        </a:buClr>
        <a:buFont typeface=".AppleSystemUIFont" charset="-120"/>
        <a:buChar char="-"/>
        <a:defRPr sz="2000" b="0" i="0" kern="1200">
          <a:solidFill>
            <a:schemeClr val="tx1"/>
          </a:solidFill>
          <a:latin typeface="Helvetica Neue Light" charset="0"/>
          <a:ea typeface="Helvetica Neue Light" charset="0"/>
          <a:cs typeface="Helvetica Neue Light" charset="0"/>
        </a:defRPr>
      </a:lvl4pPr>
      <a:lvl5pPr marL="2057400" indent="-228600" algn="l" defTabSz="914400" rtl="0" eaLnBrk="1" latinLnBrk="0" hangingPunct="1">
        <a:lnSpc>
          <a:spcPct val="110000"/>
        </a:lnSpc>
        <a:spcBef>
          <a:spcPts val="400"/>
        </a:spcBef>
        <a:buClr>
          <a:schemeClr val="accent4"/>
        </a:buClr>
        <a:buFont typeface=".AppleSystemUIFont" charset="-120"/>
        <a:buChar char="-"/>
        <a:defRPr sz="2000" b="0" i="0" kern="1200">
          <a:solidFill>
            <a:schemeClr val="tx1"/>
          </a:solidFill>
          <a:latin typeface="Helvetica Neue Light" charset="0"/>
          <a:ea typeface="Helvetica Neue Light" charset="0"/>
          <a:cs typeface="Helvetica Neue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www.ustream.tv/oauth2/authorize" TargetMode="External"/><Relationship Id="rId2" Type="http://schemas.openxmlformats.org/officeDocument/2006/relationships/hyperlink" Target="https://www.ustream.tv/oauth2/token"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hyperlink" Target="mailto:owenge@us.ibm.com" TargetMode="Externa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5.jpeg"/><Relationship Id="rId4" Type="http://schemas.openxmlformats.org/officeDocument/2006/relationships/image" Target="../media/image54.jpe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 Id="rId5" Type="http://schemas.openxmlformats.org/officeDocument/2006/relationships/image" Target="../media/image77.png"/><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7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12.xml"/><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99.emf"/><Relationship Id="rId3" Type="http://schemas.openxmlformats.org/officeDocument/2006/relationships/notesSlide" Target="../notesSlides/notesSlide24.xml"/><Relationship Id="rId7" Type="http://schemas.openxmlformats.org/officeDocument/2006/relationships/image" Target="../media/image97.emf"/><Relationship Id="rId12"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03.jpeg"/><Relationship Id="rId5" Type="http://schemas.openxmlformats.org/officeDocument/2006/relationships/image" Target="../media/image101.jpeg"/><Relationship Id="rId10" Type="http://schemas.openxmlformats.org/officeDocument/2006/relationships/image" Target="../media/image102.png"/><Relationship Id="rId4" Type="http://schemas.openxmlformats.org/officeDocument/2006/relationships/image" Target="../media/image100.emf"/><Relationship Id="rId9" Type="http://schemas.openxmlformats.org/officeDocument/2006/relationships/image" Target="../media/image98.e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99.emf"/><Relationship Id="rId3" Type="http://schemas.openxmlformats.org/officeDocument/2006/relationships/notesSlide" Target="../notesSlides/notesSlide27.xml"/><Relationship Id="rId7" Type="http://schemas.openxmlformats.org/officeDocument/2006/relationships/image" Target="../media/image97.emf"/><Relationship Id="rId12"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03.jpeg"/><Relationship Id="rId5" Type="http://schemas.openxmlformats.org/officeDocument/2006/relationships/image" Target="../media/image101.jpeg"/><Relationship Id="rId10" Type="http://schemas.openxmlformats.org/officeDocument/2006/relationships/image" Target="../media/image102.png"/><Relationship Id="rId4" Type="http://schemas.openxmlformats.org/officeDocument/2006/relationships/image" Target="../media/image100.emf"/><Relationship Id="rId9" Type="http://schemas.openxmlformats.org/officeDocument/2006/relationships/image" Target="../media/image98.emf"/></Relationships>
</file>

<file path=ppt/slides/_rels/slide9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8" Type="http://schemas.openxmlformats.org/officeDocument/2006/relationships/hyperlink" Target="http://developers.ustream.tv/broadcasting-api/channel.html" TargetMode="External"/><Relationship Id="rId3" Type="http://schemas.openxmlformats.org/officeDocument/2006/relationships/hyperlink" Target="http://php.net/manual/en/curl.examples.php" TargetMode="External"/><Relationship Id="rId7" Type="http://schemas.openxmlformats.org/officeDocument/2006/relationships/hyperlink" Target="http://developers.ustream.tv/broadcasting-api/getting-started.html" TargetMode="External"/><Relationship Id="rId2" Type="http://schemas.openxmlformats.org/officeDocument/2006/relationships/hyperlink" Target="http://php.net/manual/en/book.curl.php" TargetMode="External"/><Relationship Id="rId1" Type="http://schemas.openxmlformats.org/officeDocument/2006/relationships/slideLayout" Target="../slideLayouts/slideLayout12.xml"/><Relationship Id="rId6" Type="http://schemas.openxmlformats.org/officeDocument/2006/relationships/hyperlink" Target="http://developers.ustream.tv/broadcasting-api/php-sample-code.html" TargetMode="External"/><Relationship Id="rId5" Type="http://schemas.openxmlformats.org/officeDocument/2006/relationships/hyperlink" Target="https://www.ustream.tv/recorded/46730533" TargetMode="External"/><Relationship Id="rId4" Type="http://schemas.openxmlformats.org/officeDocument/2006/relationships/hyperlink" Target="http://www.web-development-blog.com/archives/tutorial-ftp-upload-via-cur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br>
              <a:rPr lang="en-US" dirty="0"/>
            </a:br>
            <a:r>
              <a:rPr lang="en-US" dirty="0"/>
              <a:t>Streaming Manager Developers API Workshop</a:t>
            </a:r>
          </a:p>
        </p:txBody>
      </p:sp>
      <p:sp>
        <p:nvSpPr>
          <p:cNvPr id="4" name="Subtitle 3"/>
          <p:cNvSpPr>
            <a:spLocks noGrp="1"/>
          </p:cNvSpPr>
          <p:nvPr>
            <p:ph type="subTitle" idx="1"/>
          </p:nvPr>
        </p:nvSpPr>
        <p:spPr/>
        <p:txBody>
          <a:bodyPr>
            <a:normAutofit/>
          </a:bodyPr>
          <a:lstStyle/>
          <a:p>
            <a:r>
              <a:rPr lang="en-US" sz="2000" dirty="0"/>
              <a:t>George Owen – IBM Cloud</a:t>
            </a:r>
          </a:p>
        </p:txBody>
      </p:sp>
    </p:spTree>
    <p:extLst>
      <p:ext uri="{BB962C8B-B14F-4D97-AF65-F5344CB8AC3E}">
        <p14:creationId xmlns:p14="http://schemas.microsoft.com/office/powerpoint/2010/main" val="1271758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lnSpc>
                <a:spcPct val="100000"/>
              </a:lnSpc>
              <a:buNone/>
            </a:pPr>
            <a:r>
              <a:rPr lang="en-US" sz="4800" dirty="0"/>
              <a:t>Authentication</a:t>
            </a:r>
          </a:p>
          <a:p>
            <a:pPr marL="0" indent="0" algn="ctr">
              <a:buNone/>
            </a:pPr>
            <a:r>
              <a:rPr lang="en-US" sz="1800" dirty="0"/>
              <a:t>(the complicated part)</a:t>
            </a:r>
          </a:p>
        </p:txBody>
      </p:sp>
      <p:sp>
        <p:nvSpPr>
          <p:cNvPr id="2" name="Rectangle 1"/>
          <p:cNvSpPr/>
          <p:nvPr/>
        </p:nvSpPr>
        <p:spPr>
          <a:xfrm>
            <a:off x="274320" y="5486400"/>
            <a:ext cx="2769996" cy="646331"/>
          </a:xfrm>
          <a:prstGeom prst="rect">
            <a:avLst/>
          </a:prstGeom>
        </p:spPr>
        <p:txBody>
          <a:bodyPr wrap="square">
            <a:spAutoFit/>
          </a:bodyPr>
          <a:lstStyle/>
          <a:p>
            <a:r>
              <a:rPr lang="en-US" sz="1200" dirty="0">
                <a:latin typeface="Calibri" panose="020F0502020204030204" pitchFamily="34" charset="0"/>
              </a:rPr>
              <a:t>Review Streaming Manager API</a:t>
            </a:r>
          </a:p>
          <a:p>
            <a:r>
              <a:rPr lang="en-US" sz="1200" b="1" dirty="0">
                <a:latin typeface="Calibri" panose="020F0502020204030204" pitchFamily="34" charset="0"/>
              </a:rPr>
              <a:t>Authentication Models</a:t>
            </a:r>
          </a:p>
          <a:p>
            <a:r>
              <a:rPr lang="en-US" sz="1200" dirty="0">
                <a:latin typeface="Calibri" panose="020F0502020204030204" pitchFamily="34" charset="0"/>
              </a:rPr>
              <a:t>Solution Overview</a:t>
            </a:r>
          </a:p>
        </p:txBody>
      </p:sp>
    </p:spTree>
    <p:extLst>
      <p:ext uri="{BB962C8B-B14F-4D97-AF65-F5344CB8AC3E}">
        <p14:creationId xmlns:p14="http://schemas.microsoft.com/office/powerpoint/2010/main" val="710611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Models for Secure Access</a:t>
            </a:r>
          </a:p>
        </p:txBody>
      </p:sp>
      <p:sp>
        <p:nvSpPr>
          <p:cNvPr id="3" name="Content Placeholder 2"/>
          <p:cNvSpPr>
            <a:spLocks noGrp="1"/>
          </p:cNvSpPr>
          <p:nvPr>
            <p:ph idx="1"/>
          </p:nvPr>
        </p:nvSpPr>
        <p:spPr/>
        <p:txBody>
          <a:bodyPr>
            <a:normAutofit fontScale="92500" lnSpcReduction="10000"/>
          </a:bodyPr>
          <a:lstStyle/>
          <a:p>
            <a:pPr>
              <a:buNone/>
            </a:pPr>
            <a:r>
              <a:rPr lang="en-US" dirty="0"/>
              <a:t>The Streaming Manager APIs have 3 security flow models for accessing content</a:t>
            </a:r>
          </a:p>
          <a:p>
            <a:pPr marL="914400" lvl="1" indent="-457200">
              <a:buFont typeface="+mj-lt"/>
              <a:buAutoNum type="arabicPeriod"/>
            </a:pPr>
            <a:r>
              <a:rPr lang="en-US" b="1" dirty="0">
                <a:solidFill>
                  <a:schemeClr val="bg1"/>
                </a:solidFill>
              </a:rPr>
              <a:t>Client credentials</a:t>
            </a:r>
          </a:p>
          <a:p>
            <a:pPr lvl="2"/>
            <a:r>
              <a:rPr lang="en-US" dirty="0">
                <a:solidFill>
                  <a:schemeClr val="bg1"/>
                </a:solidFill>
              </a:rPr>
              <a:t>Used for server-side applications to manage content, fixed access token is generated in a Streaming Manager account</a:t>
            </a:r>
          </a:p>
          <a:p>
            <a:pPr marL="914400" lvl="1" indent="-457200">
              <a:buFont typeface="+mj-lt"/>
              <a:buAutoNum type="arabicPeriod"/>
            </a:pPr>
            <a:r>
              <a:rPr lang="en-US" b="1" dirty="0">
                <a:solidFill>
                  <a:schemeClr val="bg1"/>
                </a:solidFill>
              </a:rPr>
              <a:t>Implicit</a:t>
            </a:r>
          </a:p>
          <a:p>
            <a:pPr lvl="2"/>
            <a:r>
              <a:rPr lang="en-US" dirty="0">
                <a:solidFill>
                  <a:schemeClr val="bg1"/>
                </a:solidFill>
              </a:rPr>
              <a:t>Used for standalone, native clients (desktop / mobile). The user enters credentials to a secure login webpage. After logging in the browser is redirected to a special URL (defined by the client), passing the access token in the URL.</a:t>
            </a:r>
          </a:p>
          <a:p>
            <a:pPr marL="914400" lvl="1" indent="-457200">
              <a:buFont typeface="+mj-lt"/>
              <a:buAutoNum type="arabicPeriod"/>
            </a:pPr>
            <a:r>
              <a:rPr lang="en-US" b="1" dirty="0">
                <a:solidFill>
                  <a:schemeClr val="bg1"/>
                </a:solidFill>
              </a:rPr>
              <a:t>Authorization code</a:t>
            </a:r>
          </a:p>
          <a:p>
            <a:pPr lvl="2"/>
            <a:r>
              <a:rPr lang="en-US" dirty="0">
                <a:solidFill>
                  <a:schemeClr val="bg1"/>
                </a:solidFill>
              </a:rPr>
              <a:t>Useful for third-part</a:t>
            </a:r>
            <a:r>
              <a:rPr lang="en-US" dirty="0"/>
              <a:t>y sites with a server and client components</a:t>
            </a:r>
          </a:p>
          <a:p>
            <a:pPr lvl="3"/>
            <a:r>
              <a:rPr lang="en-US" sz="1800" dirty="0"/>
              <a:t>The user enters credentials on a secure login webpage. After logging in the browser is redirected to a special URL (defined by the client), passing an authorization code in the URL. The third-party server obtains the access token with another HTTP request in the background using the authorization code. This method is more secure than the implicit flow if the third-party client has a </a:t>
            </a:r>
            <a:r>
              <a:rPr lang="en-US" sz="1800" dirty="0" err="1"/>
              <a:t>client+server</a:t>
            </a:r>
            <a:r>
              <a:rPr lang="en-US" sz="1800" dirty="0"/>
              <a:t> model.</a:t>
            </a:r>
          </a:p>
          <a:p>
            <a:endParaRPr lang="en-US" dirty="0"/>
          </a:p>
        </p:txBody>
      </p:sp>
    </p:spTree>
    <p:extLst>
      <p:ext uri="{BB962C8B-B14F-4D97-AF65-F5344CB8AC3E}">
        <p14:creationId xmlns:p14="http://schemas.microsoft.com/office/powerpoint/2010/main" val="2393488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Mechanics</a:t>
            </a:r>
          </a:p>
        </p:txBody>
      </p:sp>
      <p:sp>
        <p:nvSpPr>
          <p:cNvPr id="3" name="Content Placeholder 2"/>
          <p:cNvSpPr>
            <a:spLocks noGrp="1"/>
          </p:cNvSpPr>
          <p:nvPr>
            <p:ph idx="1"/>
          </p:nvPr>
        </p:nvSpPr>
        <p:spPr/>
        <p:txBody>
          <a:bodyPr/>
          <a:lstStyle/>
          <a:p>
            <a:pPr>
              <a:buNone/>
            </a:pPr>
            <a:r>
              <a:rPr lang="en-US" dirty="0"/>
              <a:t>Streaming Manager provides two OAuth2 authentication URLs</a:t>
            </a:r>
          </a:p>
          <a:p>
            <a:pPr lvl="1"/>
            <a:r>
              <a:rPr lang="en-US" dirty="0"/>
              <a:t> </a:t>
            </a:r>
            <a:r>
              <a:rPr lang="en-US" dirty="0">
                <a:hlinkClick r:id="rId2"/>
              </a:rPr>
              <a:t>https://www.ustream.tv/oauth2/token</a:t>
            </a:r>
            <a:endParaRPr lang="en-US" dirty="0"/>
          </a:p>
          <a:p>
            <a:pPr lvl="2"/>
            <a:r>
              <a:rPr lang="en-US" sz="1800" dirty="0"/>
              <a:t>This URL returns an access token for calling the APIs</a:t>
            </a:r>
          </a:p>
          <a:p>
            <a:pPr lvl="2"/>
            <a:r>
              <a:rPr lang="en-US" sz="1800" dirty="0"/>
              <a:t>Used directly by the </a:t>
            </a:r>
            <a:r>
              <a:rPr lang="en-US" sz="1800" b="1" dirty="0"/>
              <a:t>Client Credentials</a:t>
            </a:r>
            <a:r>
              <a:rPr lang="en-US" sz="1800" dirty="0"/>
              <a:t> flow with the client’s key as input</a:t>
            </a:r>
          </a:p>
          <a:p>
            <a:pPr lvl="1"/>
            <a:r>
              <a:rPr lang="en-US" dirty="0">
                <a:hlinkClick r:id="rId3"/>
              </a:rPr>
              <a:t>https://www.ustream.tv/oauth2/authorize</a:t>
            </a:r>
            <a:endParaRPr lang="en-US" dirty="0"/>
          </a:p>
          <a:p>
            <a:pPr lvl="2"/>
            <a:r>
              <a:rPr lang="en-US" sz="1800" dirty="0"/>
              <a:t>The </a:t>
            </a:r>
            <a:r>
              <a:rPr lang="en-US" sz="1800" b="1" dirty="0"/>
              <a:t>Authorization</a:t>
            </a:r>
            <a:r>
              <a:rPr lang="en-US" sz="1800" dirty="0"/>
              <a:t> flow must first call this URL to acquire an authorization token that is used when calling for an access token </a:t>
            </a:r>
          </a:p>
          <a:p>
            <a:pPr lvl="2"/>
            <a:r>
              <a:rPr lang="en-US" sz="1800" dirty="0"/>
              <a:t>It prompts with a new page where Streaming Manager credentials are entered</a:t>
            </a:r>
          </a:p>
          <a:p>
            <a:pPr lvl="2"/>
            <a:r>
              <a:rPr lang="en-US" sz="1800" dirty="0"/>
              <a:t>A HTTP redirect is made to a URL specified by the client with a token included</a:t>
            </a:r>
          </a:p>
          <a:p>
            <a:pPr lvl="3"/>
            <a:r>
              <a:rPr lang="en-US" sz="1800" dirty="0"/>
              <a:t>For </a:t>
            </a:r>
            <a:r>
              <a:rPr lang="en-US" sz="1800" b="1" dirty="0"/>
              <a:t>Authorization</a:t>
            </a:r>
            <a:r>
              <a:rPr lang="en-US" sz="1800" dirty="0"/>
              <a:t> flows the token is the step 1 authorization token</a:t>
            </a:r>
          </a:p>
          <a:p>
            <a:pPr lvl="3"/>
            <a:r>
              <a:rPr lang="en-US" sz="1800" dirty="0"/>
              <a:t>For </a:t>
            </a:r>
            <a:r>
              <a:rPr lang="en-US" sz="1800" b="1" dirty="0"/>
              <a:t>Implicit</a:t>
            </a:r>
            <a:r>
              <a:rPr lang="en-US" sz="1800" dirty="0"/>
              <a:t> flows the token is the actual access token </a:t>
            </a:r>
          </a:p>
        </p:txBody>
      </p:sp>
    </p:spTree>
    <p:extLst>
      <p:ext uri="{BB962C8B-B14F-4D97-AF65-F5344CB8AC3E}">
        <p14:creationId xmlns:p14="http://schemas.microsoft.com/office/powerpoint/2010/main" val="3722875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Tokens</a:t>
            </a:r>
          </a:p>
        </p:txBody>
      </p:sp>
      <p:sp>
        <p:nvSpPr>
          <p:cNvPr id="3" name="Content Placeholder 2"/>
          <p:cNvSpPr>
            <a:spLocks noGrp="1"/>
          </p:cNvSpPr>
          <p:nvPr>
            <p:ph idx="1"/>
          </p:nvPr>
        </p:nvSpPr>
        <p:spPr/>
        <p:txBody>
          <a:bodyPr/>
          <a:lstStyle/>
          <a:p>
            <a:pPr>
              <a:buNone/>
            </a:pPr>
            <a:r>
              <a:rPr lang="en-US" dirty="0"/>
              <a:t>There are two types of access tokens</a:t>
            </a:r>
          </a:p>
          <a:p>
            <a:pPr marL="914400" lvl="1" indent="-457200">
              <a:buFont typeface="+mj-lt"/>
              <a:buAutoNum type="arabicPeriod"/>
            </a:pPr>
            <a:r>
              <a:rPr lang="en-US" dirty="0">
                <a:solidFill>
                  <a:schemeClr val="bg1"/>
                </a:solidFill>
              </a:rPr>
              <a:t>Bearer: used only on encrypted channels</a:t>
            </a:r>
          </a:p>
          <a:p>
            <a:pPr marL="914400" lvl="1" indent="-457200">
              <a:buFont typeface="+mj-lt"/>
              <a:buAutoNum type="arabicPeriod"/>
            </a:pPr>
            <a:r>
              <a:rPr lang="en-US" dirty="0">
                <a:solidFill>
                  <a:schemeClr val="bg1"/>
                </a:solidFill>
              </a:rPr>
              <a:t>MAC: used on unencrypted channels, and required if client is using the </a:t>
            </a:r>
            <a:r>
              <a:rPr lang="en-US" dirty="0"/>
              <a:t>Streaming Manager </a:t>
            </a:r>
            <a:r>
              <a:rPr lang="en-US" dirty="0">
                <a:solidFill>
                  <a:schemeClr val="bg1"/>
                </a:solidFill>
              </a:rPr>
              <a:t>Broadcasting Library</a:t>
            </a:r>
          </a:p>
          <a:p>
            <a:pPr>
              <a:buNone/>
            </a:pPr>
            <a:r>
              <a:rPr lang="en-US" dirty="0"/>
              <a:t>The authorization endpoint will provide whichever token type is requested</a:t>
            </a:r>
          </a:p>
          <a:p>
            <a:endParaRPr lang="en-US" dirty="0"/>
          </a:p>
          <a:p>
            <a:pPr>
              <a:buNone/>
            </a:pPr>
            <a:r>
              <a:rPr lang="en-US" dirty="0"/>
              <a:t>Access tokens expire after 1 day by default, except the authorization endpoint has scope parameter to provide altered tokens:</a:t>
            </a:r>
          </a:p>
          <a:p>
            <a:pPr lvl="1"/>
            <a:r>
              <a:rPr lang="en-US" dirty="0"/>
              <a:t>Offline: this token never expires</a:t>
            </a:r>
          </a:p>
          <a:p>
            <a:pPr lvl="1"/>
            <a:r>
              <a:rPr lang="en-US" dirty="0"/>
              <a:t>Broadcast: only for MAC tokens, used with Broadcasting Library</a:t>
            </a:r>
          </a:p>
          <a:p>
            <a:pPr lvl="1"/>
            <a:endParaRPr lang="en-US" dirty="0"/>
          </a:p>
          <a:p>
            <a:r>
              <a:rPr lang="en-US" dirty="0"/>
              <a:t> 	</a:t>
            </a:r>
          </a:p>
        </p:txBody>
      </p:sp>
    </p:spTree>
    <p:extLst>
      <p:ext uri="{BB962C8B-B14F-4D97-AF65-F5344CB8AC3E}">
        <p14:creationId xmlns:p14="http://schemas.microsoft.com/office/powerpoint/2010/main" val="1475229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Request Endpoint Details</a:t>
            </a:r>
          </a:p>
        </p:txBody>
      </p:sp>
      <p:sp>
        <p:nvSpPr>
          <p:cNvPr id="3" name="Content Placeholder 2"/>
          <p:cNvSpPr>
            <a:spLocks noGrp="1"/>
          </p:cNvSpPr>
          <p:nvPr>
            <p:ph idx="1"/>
          </p:nvPr>
        </p:nvSpPr>
        <p:spPr/>
        <p:txBody>
          <a:bodyPr>
            <a:normAutofit fontScale="92500" lnSpcReduction="10000"/>
          </a:bodyPr>
          <a:lstStyle/>
          <a:p>
            <a:pPr>
              <a:buNone/>
            </a:pPr>
            <a:r>
              <a:rPr lang="en-US" dirty="0"/>
              <a:t>The authorization endpoint accepts the OAuth2 standard parameters plus a set of Streaming Manager -specific parameters</a:t>
            </a:r>
          </a:p>
          <a:p>
            <a:pPr lvl="1"/>
            <a:r>
              <a:rPr lang="en-US" dirty="0"/>
              <a:t>OAuth2 standard:</a:t>
            </a:r>
          </a:p>
          <a:p>
            <a:pPr lvl="2"/>
            <a:r>
              <a:rPr lang="en-US" b="1" dirty="0" err="1"/>
              <a:t>response_type</a:t>
            </a:r>
            <a:r>
              <a:rPr lang="en-US" dirty="0"/>
              <a:t>: “code” for </a:t>
            </a:r>
            <a:r>
              <a:rPr lang="en-US" b="1" dirty="0"/>
              <a:t>authorization</a:t>
            </a:r>
            <a:r>
              <a:rPr lang="en-US" dirty="0"/>
              <a:t> flow, “token” for </a:t>
            </a:r>
            <a:r>
              <a:rPr lang="en-US" b="1" dirty="0"/>
              <a:t>implicit</a:t>
            </a:r>
            <a:r>
              <a:rPr lang="en-US" dirty="0"/>
              <a:t> flow</a:t>
            </a:r>
          </a:p>
          <a:p>
            <a:pPr lvl="2"/>
            <a:r>
              <a:rPr lang="en-US" b="1" dirty="0" err="1"/>
              <a:t>client_id</a:t>
            </a:r>
            <a:r>
              <a:rPr lang="en-US" dirty="0"/>
              <a:t>: 40-character hash code, provided by Streaming Manager </a:t>
            </a:r>
          </a:p>
          <a:p>
            <a:pPr lvl="2"/>
            <a:r>
              <a:rPr lang="en-US" b="1" dirty="0" err="1"/>
              <a:t>redirect_uri</a:t>
            </a:r>
            <a:r>
              <a:rPr lang="en-US" dirty="0"/>
              <a:t>: URI redirect target after successful authentication</a:t>
            </a:r>
          </a:p>
          <a:p>
            <a:pPr lvl="2"/>
            <a:r>
              <a:rPr lang="en-US" b="1" dirty="0"/>
              <a:t>state</a:t>
            </a:r>
            <a:r>
              <a:rPr lang="en-US" dirty="0"/>
              <a:t>: optional string for comparison to prevent XSRF attacks</a:t>
            </a:r>
          </a:p>
          <a:p>
            <a:pPr lvl="2"/>
            <a:r>
              <a:rPr lang="en-US" b="1" dirty="0"/>
              <a:t>scope</a:t>
            </a:r>
            <a:r>
              <a:rPr lang="en-US" dirty="0"/>
              <a:t>: optional, either “offline” for  Offline, “broadcaster” for Broadcast</a:t>
            </a:r>
          </a:p>
          <a:p>
            <a:pPr lvl="1"/>
            <a:r>
              <a:rPr lang="en-US" dirty="0"/>
              <a:t>Streaming Manager-specific, all optional</a:t>
            </a:r>
          </a:p>
          <a:p>
            <a:pPr lvl="2"/>
            <a:r>
              <a:rPr lang="en-US" b="1" dirty="0" err="1"/>
              <a:t>token_type</a:t>
            </a:r>
            <a:r>
              <a:rPr lang="en-US" dirty="0"/>
              <a:t>: “bearer” or “mac”</a:t>
            </a:r>
          </a:p>
          <a:p>
            <a:pPr lvl="2"/>
            <a:r>
              <a:rPr lang="en-US" b="1" dirty="0" err="1"/>
              <a:t>device_name</a:t>
            </a:r>
            <a:r>
              <a:rPr lang="en-US" dirty="0"/>
              <a:t>: full name of device or application, shown on token list on Streaming Manager website</a:t>
            </a:r>
          </a:p>
          <a:p>
            <a:pPr lvl="2"/>
            <a:r>
              <a:rPr lang="en-US" b="1" dirty="0"/>
              <a:t>display</a:t>
            </a:r>
            <a:r>
              <a:rPr lang="en-US" dirty="0"/>
              <a:t>: “touch” creates a mobile-optimized version</a:t>
            </a:r>
          </a:p>
          <a:p>
            <a:pPr lvl="2"/>
            <a:r>
              <a:rPr lang="en-US" b="1" dirty="0" err="1"/>
              <a:t>lang</a:t>
            </a:r>
            <a:r>
              <a:rPr lang="en-US" dirty="0"/>
              <a:t>: show the authorization page in this locale</a:t>
            </a:r>
          </a:p>
        </p:txBody>
      </p:sp>
    </p:spTree>
    <p:extLst>
      <p:ext uri="{BB962C8B-B14F-4D97-AF65-F5344CB8AC3E}">
        <p14:creationId xmlns:p14="http://schemas.microsoft.com/office/powerpoint/2010/main" val="3212243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Endpoint Responses</a:t>
            </a:r>
          </a:p>
        </p:txBody>
      </p:sp>
      <p:sp>
        <p:nvSpPr>
          <p:cNvPr id="3" name="Content Placeholder 2"/>
          <p:cNvSpPr>
            <a:spLocks noGrp="1"/>
          </p:cNvSpPr>
          <p:nvPr>
            <p:ph idx="1"/>
          </p:nvPr>
        </p:nvSpPr>
        <p:spPr/>
        <p:txBody>
          <a:bodyPr>
            <a:normAutofit fontScale="92500" lnSpcReduction="20000"/>
          </a:bodyPr>
          <a:lstStyle/>
          <a:p>
            <a:pPr>
              <a:buNone/>
            </a:pPr>
            <a:r>
              <a:rPr lang="en-US" dirty="0"/>
              <a:t>When </a:t>
            </a:r>
            <a:r>
              <a:rPr lang="en-US" dirty="0" err="1"/>
              <a:t>response_type</a:t>
            </a:r>
            <a:r>
              <a:rPr lang="en-US" dirty="0"/>
              <a:t> = “code”</a:t>
            </a:r>
          </a:p>
          <a:p>
            <a:pPr lvl="1"/>
            <a:r>
              <a:rPr lang="en-US" sz="1800" b="1" dirty="0"/>
              <a:t>code</a:t>
            </a:r>
            <a:r>
              <a:rPr lang="en-US" sz="1800" dirty="0"/>
              <a:t>: the 40-character authorization code</a:t>
            </a:r>
          </a:p>
          <a:p>
            <a:pPr lvl="1"/>
            <a:r>
              <a:rPr lang="en-US" sz="1800" b="1" dirty="0"/>
              <a:t>state</a:t>
            </a:r>
            <a:r>
              <a:rPr lang="en-US" sz="1800" dirty="0"/>
              <a:t>: the original “state” parameter returned</a:t>
            </a:r>
          </a:p>
          <a:p>
            <a:pPr>
              <a:buNone/>
            </a:pPr>
            <a:r>
              <a:rPr lang="en-US" dirty="0"/>
              <a:t>When </a:t>
            </a:r>
            <a:r>
              <a:rPr lang="en-US" dirty="0" err="1"/>
              <a:t>response_type</a:t>
            </a:r>
            <a:r>
              <a:rPr lang="en-US" dirty="0"/>
              <a:t> = “token” and </a:t>
            </a:r>
            <a:r>
              <a:rPr lang="en-US" dirty="0" err="1"/>
              <a:t>token_type</a:t>
            </a:r>
            <a:r>
              <a:rPr lang="en-US" dirty="0"/>
              <a:t> = “bearer” (or is not set)</a:t>
            </a:r>
          </a:p>
          <a:p>
            <a:pPr lvl="1"/>
            <a:r>
              <a:rPr lang="en-US" sz="1800" b="1" dirty="0" err="1"/>
              <a:t>access_token</a:t>
            </a:r>
            <a:r>
              <a:rPr lang="en-US" sz="1800" dirty="0"/>
              <a:t>: the 40-character </a:t>
            </a:r>
            <a:r>
              <a:rPr lang="en-US" sz="1800" b="1" dirty="0"/>
              <a:t>access</a:t>
            </a:r>
            <a:r>
              <a:rPr lang="en-US" sz="1800" dirty="0"/>
              <a:t> token</a:t>
            </a:r>
          </a:p>
          <a:p>
            <a:pPr lvl="1"/>
            <a:r>
              <a:rPr lang="en-US" sz="1800" b="1" dirty="0" err="1"/>
              <a:t>expires_in</a:t>
            </a:r>
            <a:r>
              <a:rPr lang="en-US" sz="1800" dirty="0"/>
              <a:t>: current token lifetime in seconds</a:t>
            </a:r>
          </a:p>
          <a:p>
            <a:pPr lvl="1"/>
            <a:r>
              <a:rPr lang="en-US" sz="1800" b="1" dirty="0" err="1"/>
              <a:t>token_type</a:t>
            </a:r>
            <a:r>
              <a:rPr lang="en-US" sz="1800" dirty="0"/>
              <a:t>: “bearer”</a:t>
            </a:r>
          </a:p>
          <a:p>
            <a:pPr lvl="1"/>
            <a:r>
              <a:rPr lang="en-US" sz="1800" b="1" dirty="0"/>
              <a:t>state</a:t>
            </a:r>
            <a:r>
              <a:rPr lang="en-US" sz="1800" dirty="0"/>
              <a:t>: the original “state” parameter returned</a:t>
            </a:r>
          </a:p>
          <a:p>
            <a:pPr>
              <a:buNone/>
            </a:pPr>
            <a:r>
              <a:rPr lang="en-US" dirty="0"/>
              <a:t>When </a:t>
            </a:r>
            <a:r>
              <a:rPr lang="en-US" dirty="0" err="1"/>
              <a:t>response_type</a:t>
            </a:r>
            <a:r>
              <a:rPr lang="en-US" dirty="0"/>
              <a:t> = “token” and </a:t>
            </a:r>
            <a:r>
              <a:rPr lang="en-US" dirty="0" err="1"/>
              <a:t>token_type</a:t>
            </a:r>
            <a:r>
              <a:rPr lang="en-US" dirty="0"/>
              <a:t> = “mac”</a:t>
            </a:r>
          </a:p>
          <a:p>
            <a:pPr lvl="1"/>
            <a:r>
              <a:rPr lang="en-US" sz="1800" b="1" dirty="0" err="1"/>
              <a:t>access_token</a:t>
            </a:r>
            <a:r>
              <a:rPr lang="en-US" sz="1800" dirty="0"/>
              <a:t>: the 40-character </a:t>
            </a:r>
            <a:r>
              <a:rPr lang="en-US" sz="1800" b="1" dirty="0"/>
              <a:t>access</a:t>
            </a:r>
            <a:r>
              <a:rPr lang="en-US" sz="1800" dirty="0"/>
              <a:t> token</a:t>
            </a:r>
          </a:p>
          <a:p>
            <a:pPr lvl="1"/>
            <a:r>
              <a:rPr lang="en-US" sz="1800" b="1" dirty="0" err="1"/>
              <a:t>expires_in</a:t>
            </a:r>
            <a:r>
              <a:rPr lang="en-US" sz="1800" dirty="0"/>
              <a:t>: current token lifetime in seconds</a:t>
            </a:r>
          </a:p>
          <a:p>
            <a:pPr lvl="1"/>
            <a:r>
              <a:rPr lang="en-US" sz="1800" b="1" dirty="0" err="1"/>
              <a:t>mac_key</a:t>
            </a:r>
            <a:r>
              <a:rPr lang="en-US" sz="1800" dirty="0"/>
              <a:t>: the 40-character MAC secret</a:t>
            </a:r>
          </a:p>
          <a:p>
            <a:pPr lvl="1"/>
            <a:r>
              <a:rPr lang="en-US" sz="1800" b="1" dirty="0" err="1"/>
              <a:t>created_at</a:t>
            </a:r>
            <a:r>
              <a:rPr lang="en-US" sz="1800" dirty="0"/>
              <a:t>: UTC timestamp of token creation</a:t>
            </a:r>
          </a:p>
          <a:p>
            <a:pPr lvl="1"/>
            <a:r>
              <a:rPr lang="en-US" sz="1800" b="1" dirty="0" err="1"/>
              <a:t>mac_algorithm</a:t>
            </a:r>
            <a:r>
              <a:rPr lang="en-US" sz="1800" dirty="0"/>
              <a:t>: “hmac-sha-1”</a:t>
            </a:r>
          </a:p>
          <a:p>
            <a:pPr lvl="1"/>
            <a:r>
              <a:rPr lang="en-US" sz="1800" b="1" dirty="0" err="1"/>
              <a:t>token_type</a:t>
            </a:r>
            <a:r>
              <a:rPr lang="en-US" sz="1800" dirty="0"/>
              <a:t>: “mac”</a:t>
            </a:r>
          </a:p>
          <a:p>
            <a:pPr lvl="1"/>
            <a:r>
              <a:rPr lang="en-US" sz="1800" b="1" dirty="0"/>
              <a:t>state</a:t>
            </a:r>
            <a:r>
              <a:rPr lang="en-US" sz="1800" dirty="0"/>
              <a:t>: the original “state” parameter returned</a:t>
            </a:r>
          </a:p>
          <a:p>
            <a:pPr lvl="1"/>
            <a:endParaRPr lang="en-US" sz="1800" dirty="0"/>
          </a:p>
          <a:p>
            <a:pPr marL="0" indent="0">
              <a:buNone/>
            </a:pPr>
            <a:endParaRPr lang="en-US" dirty="0"/>
          </a:p>
          <a:p>
            <a:endParaRPr lang="en-US" dirty="0"/>
          </a:p>
        </p:txBody>
      </p:sp>
    </p:spTree>
    <p:extLst>
      <p:ext uri="{BB962C8B-B14F-4D97-AF65-F5344CB8AC3E}">
        <p14:creationId xmlns:p14="http://schemas.microsoft.com/office/powerpoint/2010/main" val="1853695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 Endpoint Details</a:t>
            </a:r>
          </a:p>
        </p:txBody>
      </p:sp>
      <p:sp>
        <p:nvSpPr>
          <p:cNvPr id="3" name="Content Placeholder 2"/>
          <p:cNvSpPr>
            <a:spLocks noGrp="1"/>
          </p:cNvSpPr>
          <p:nvPr>
            <p:ph idx="1"/>
          </p:nvPr>
        </p:nvSpPr>
        <p:spPr/>
        <p:txBody>
          <a:bodyPr>
            <a:normAutofit fontScale="92500" lnSpcReduction="20000"/>
          </a:bodyPr>
          <a:lstStyle/>
          <a:p>
            <a:pPr>
              <a:buNone/>
            </a:pPr>
            <a:r>
              <a:rPr lang="en-US" dirty="0"/>
              <a:t>The token endpoint has different sets of parameters depending on the authorization flow used</a:t>
            </a:r>
          </a:p>
          <a:p>
            <a:endParaRPr lang="en-US" dirty="0"/>
          </a:p>
          <a:p>
            <a:pPr>
              <a:buNone/>
            </a:pPr>
            <a:r>
              <a:rPr lang="en-US" dirty="0"/>
              <a:t>Authorization Flow</a:t>
            </a:r>
          </a:p>
          <a:p>
            <a:pPr lvl="1"/>
            <a:r>
              <a:rPr lang="en-US" b="1" dirty="0" err="1"/>
              <a:t>grant_type</a:t>
            </a:r>
            <a:r>
              <a:rPr lang="en-US" dirty="0"/>
              <a:t>: “</a:t>
            </a:r>
            <a:r>
              <a:rPr lang="en-US" dirty="0" err="1"/>
              <a:t>authorization_code</a:t>
            </a:r>
            <a:r>
              <a:rPr lang="en-US" dirty="0"/>
              <a:t>”</a:t>
            </a:r>
          </a:p>
          <a:p>
            <a:pPr lvl="1"/>
            <a:r>
              <a:rPr lang="en-US" b="1" dirty="0" err="1"/>
              <a:t>client_id</a:t>
            </a:r>
            <a:r>
              <a:rPr lang="en-US" dirty="0"/>
              <a:t>: 40-character hash code, provided by Streaming Manager </a:t>
            </a:r>
          </a:p>
          <a:p>
            <a:pPr lvl="1"/>
            <a:r>
              <a:rPr lang="en-US" b="1" dirty="0"/>
              <a:t>code</a:t>
            </a:r>
            <a:r>
              <a:rPr lang="en-US" dirty="0"/>
              <a:t>: authorization code received from authorization endpoint</a:t>
            </a:r>
          </a:p>
          <a:p>
            <a:pPr lvl="1"/>
            <a:r>
              <a:rPr lang="en-US" b="1" dirty="0" err="1"/>
              <a:t>redirect_uri</a:t>
            </a:r>
            <a:r>
              <a:rPr lang="en-US" dirty="0"/>
              <a:t>: redirection URI used in the call to the authorization endpoint</a:t>
            </a:r>
          </a:p>
          <a:p>
            <a:pPr lvl="1"/>
            <a:r>
              <a:rPr lang="en-US" b="1" dirty="0"/>
              <a:t>Authorization</a:t>
            </a:r>
            <a:r>
              <a:rPr lang="en-US" dirty="0"/>
              <a:t> header: “Basic” + client id</a:t>
            </a:r>
          </a:p>
          <a:p>
            <a:pPr>
              <a:buNone/>
            </a:pPr>
            <a:r>
              <a:rPr lang="en-US" dirty="0"/>
              <a:t>Client Credentials</a:t>
            </a:r>
          </a:p>
          <a:p>
            <a:pPr lvl="1"/>
            <a:r>
              <a:rPr lang="en-US" b="1" dirty="0" err="1"/>
              <a:t>grant_type</a:t>
            </a:r>
            <a:r>
              <a:rPr lang="en-US" dirty="0"/>
              <a:t>: “</a:t>
            </a:r>
            <a:r>
              <a:rPr lang="en-US" dirty="0" err="1"/>
              <a:t>client_credentials</a:t>
            </a:r>
            <a:r>
              <a:rPr lang="en-US" dirty="0"/>
              <a:t>”</a:t>
            </a:r>
          </a:p>
          <a:p>
            <a:pPr lvl="1"/>
            <a:r>
              <a:rPr lang="en-US" b="1" dirty="0" err="1"/>
              <a:t>client_id</a:t>
            </a:r>
            <a:r>
              <a:rPr lang="en-US" dirty="0"/>
              <a:t>: 40-character hash code, provided by Streaming Manager </a:t>
            </a:r>
          </a:p>
          <a:p>
            <a:pPr lvl="1"/>
            <a:r>
              <a:rPr lang="en-US" b="1" dirty="0" err="1"/>
              <a:t>device_name</a:t>
            </a:r>
            <a:r>
              <a:rPr lang="en-US" dirty="0"/>
              <a:t>: optional device/application name</a:t>
            </a:r>
          </a:p>
          <a:p>
            <a:pPr lvl="1"/>
            <a:r>
              <a:rPr lang="en-US" b="1" dirty="0" err="1"/>
              <a:t>token_type</a:t>
            </a:r>
            <a:r>
              <a:rPr lang="en-US" dirty="0"/>
              <a:t>: optional, “bearer” or “mac”</a:t>
            </a:r>
          </a:p>
          <a:p>
            <a:pPr lvl="1"/>
            <a:r>
              <a:rPr lang="en-US" b="1" dirty="0"/>
              <a:t>scope</a:t>
            </a:r>
            <a:r>
              <a:rPr lang="en-US" dirty="0"/>
              <a:t>: optional, “offline” or “broadcaster”</a:t>
            </a:r>
          </a:p>
          <a:p>
            <a:pPr lvl="1"/>
            <a:r>
              <a:rPr lang="en-US" b="1" dirty="0"/>
              <a:t>Authorization</a:t>
            </a:r>
            <a:r>
              <a:rPr lang="en-US" dirty="0"/>
              <a:t> header: “Basic” + client id</a:t>
            </a:r>
          </a:p>
          <a:p>
            <a:pPr lvl="1"/>
            <a:endParaRPr lang="en-US" dirty="0"/>
          </a:p>
          <a:p>
            <a:pPr lvl="1"/>
            <a:endParaRPr lang="en-US" dirty="0"/>
          </a:p>
        </p:txBody>
      </p:sp>
    </p:spTree>
    <p:extLst>
      <p:ext uri="{BB962C8B-B14F-4D97-AF65-F5344CB8AC3E}">
        <p14:creationId xmlns:p14="http://schemas.microsoft.com/office/powerpoint/2010/main" val="3491721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 Endpoint Responses</a:t>
            </a:r>
          </a:p>
        </p:txBody>
      </p:sp>
      <p:sp>
        <p:nvSpPr>
          <p:cNvPr id="3" name="Content Placeholder 2"/>
          <p:cNvSpPr>
            <a:spLocks noGrp="1"/>
          </p:cNvSpPr>
          <p:nvPr>
            <p:ph idx="1"/>
          </p:nvPr>
        </p:nvSpPr>
        <p:spPr/>
        <p:txBody>
          <a:bodyPr/>
          <a:lstStyle/>
          <a:p>
            <a:pPr>
              <a:buNone/>
            </a:pPr>
            <a:r>
              <a:rPr lang="en-US" dirty="0"/>
              <a:t>Calls to the Token endpoint, and to the Authorization endpoint with the “token” response type, return a variable set of attributes</a:t>
            </a:r>
          </a:p>
          <a:p>
            <a:pPr lvl="1"/>
            <a:r>
              <a:rPr lang="en-US" b="1" dirty="0" err="1"/>
              <a:t>access_token</a:t>
            </a:r>
            <a:r>
              <a:rPr lang="en-US" dirty="0"/>
              <a:t>: the 40-characters access token for use in the channel APIs</a:t>
            </a:r>
          </a:p>
          <a:p>
            <a:pPr lvl="1"/>
            <a:r>
              <a:rPr lang="en-US" b="1" dirty="0" err="1"/>
              <a:t>expires_in</a:t>
            </a:r>
            <a:r>
              <a:rPr lang="en-US" dirty="0"/>
              <a:t>: optional, only if Offline scope not enabled</a:t>
            </a:r>
            <a:endParaRPr lang="en-US" b="1" dirty="0"/>
          </a:p>
          <a:p>
            <a:pPr lvl="1"/>
            <a:r>
              <a:rPr lang="en-US" b="1" dirty="0" err="1"/>
              <a:t>token_type</a:t>
            </a:r>
            <a:r>
              <a:rPr lang="en-US" dirty="0"/>
              <a:t>: “bearer” or “mac”, depending on the request</a:t>
            </a:r>
          </a:p>
          <a:p>
            <a:pPr lvl="1"/>
            <a:r>
              <a:rPr lang="en-US" b="1" dirty="0"/>
              <a:t>state</a:t>
            </a:r>
            <a:r>
              <a:rPr lang="en-US" dirty="0"/>
              <a:t> (optional): the “state” value used in the request  </a:t>
            </a:r>
          </a:p>
          <a:p>
            <a:pPr lvl="1"/>
            <a:r>
              <a:rPr lang="en-US" b="1" dirty="0" err="1"/>
              <a:t>mac_key</a:t>
            </a:r>
            <a:r>
              <a:rPr lang="en-US" dirty="0"/>
              <a:t> (optional): the “</a:t>
            </a:r>
            <a:r>
              <a:rPr lang="en-US" dirty="0" err="1"/>
              <a:t>mac_key</a:t>
            </a:r>
            <a:r>
              <a:rPr lang="en-US" dirty="0"/>
              <a:t>” value used in the request</a:t>
            </a:r>
          </a:p>
          <a:p>
            <a:pPr lvl="1"/>
            <a:r>
              <a:rPr lang="en-US" b="1" dirty="0" err="1"/>
              <a:t>mac_algorithm</a:t>
            </a:r>
            <a:r>
              <a:rPr lang="en-US" dirty="0"/>
              <a:t> (optional): the “</a:t>
            </a:r>
            <a:r>
              <a:rPr lang="en-US" dirty="0" err="1"/>
              <a:t>mac_algorithm</a:t>
            </a:r>
            <a:r>
              <a:rPr lang="en-US" dirty="0"/>
              <a:t>” value used in the request</a:t>
            </a:r>
          </a:p>
          <a:p>
            <a:pPr lvl="1"/>
            <a:r>
              <a:rPr lang="en-US" b="1" dirty="0" err="1"/>
              <a:t>created_at</a:t>
            </a:r>
            <a:r>
              <a:rPr lang="en-US" dirty="0"/>
              <a:t> (optional): the “</a:t>
            </a:r>
            <a:r>
              <a:rPr lang="en-US" dirty="0" err="1"/>
              <a:t>created_at</a:t>
            </a:r>
            <a:r>
              <a:rPr lang="en-US" dirty="0"/>
              <a:t>” value used in the request</a:t>
            </a:r>
          </a:p>
        </p:txBody>
      </p:sp>
    </p:spTree>
    <p:extLst>
      <p:ext uri="{BB962C8B-B14F-4D97-AF65-F5344CB8AC3E}">
        <p14:creationId xmlns:p14="http://schemas.microsoft.com/office/powerpoint/2010/main" val="1391952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Authorization Flows Illustrated</a:t>
            </a:r>
          </a:p>
        </p:txBody>
      </p:sp>
      <p:sp>
        <p:nvSpPr>
          <p:cNvPr id="3" name="Content Placeholder 2"/>
          <p:cNvSpPr>
            <a:spLocks noGrp="1"/>
          </p:cNvSpPr>
          <p:nvPr>
            <p:ph idx="1"/>
          </p:nvPr>
        </p:nvSpPr>
        <p:spPr/>
        <p:txBody>
          <a:bodyPr/>
          <a:lstStyle/>
          <a:p>
            <a:pPr>
              <a:buNone/>
            </a:pPr>
            <a:r>
              <a:rPr lang="en-US" dirty="0"/>
              <a:t>The three flow types look like this</a:t>
            </a:r>
          </a:p>
        </p:txBody>
      </p:sp>
      <p:pic>
        <p:nvPicPr>
          <p:cNvPr id="4" name="Picture 11" descr="C:\IBM\!!WE_Clip-art_2014\Business\Bank_vault.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434" y="2136030"/>
            <a:ext cx="1035050" cy="787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C:\IBM\!!WE_Clip-art_2014\Business\Bank_vault.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8640" y="2136030"/>
            <a:ext cx="1035050" cy="787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IBM\!!WE_Clip-art_2014\Tablets\iPad_white_M.e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3305" y="3969019"/>
            <a:ext cx="1368000" cy="1053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005157" y="1828253"/>
            <a:ext cx="1965603" cy="307777"/>
          </a:xfrm>
          <a:prstGeom prst="rect">
            <a:avLst/>
          </a:prstGeom>
          <a:noFill/>
        </p:spPr>
        <p:txBody>
          <a:bodyPr wrap="none" rtlCol="0">
            <a:spAutoFit/>
          </a:bodyPr>
          <a:lstStyle/>
          <a:p>
            <a:r>
              <a:rPr lang="en-US" sz="1400" dirty="0"/>
              <a:t>Authorization endpoint</a:t>
            </a:r>
          </a:p>
        </p:txBody>
      </p:sp>
      <p:sp>
        <p:nvSpPr>
          <p:cNvPr id="8" name="TextBox 7"/>
          <p:cNvSpPr txBox="1"/>
          <p:nvPr/>
        </p:nvSpPr>
        <p:spPr>
          <a:xfrm>
            <a:off x="6717416" y="1828252"/>
            <a:ext cx="1397498" cy="307777"/>
          </a:xfrm>
          <a:prstGeom prst="rect">
            <a:avLst/>
          </a:prstGeom>
          <a:noFill/>
        </p:spPr>
        <p:txBody>
          <a:bodyPr wrap="none" rtlCol="0">
            <a:spAutoFit/>
          </a:bodyPr>
          <a:lstStyle/>
          <a:p>
            <a:r>
              <a:rPr lang="en-US" sz="1400" dirty="0"/>
              <a:t>Token endpoint</a:t>
            </a:r>
          </a:p>
        </p:txBody>
      </p:sp>
      <p:cxnSp>
        <p:nvCxnSpPr>
          <p:cNvPr id="11" name="Curved Connector 10"/>
          <p:cNvCxnSpPr>
            <a:stCxn id="6" idx="1"/>
            <a:endCxn id="4" idx="2"/>
          </p:cNvCxnSpPr>
          <p:nvPr/>
        </p:nvCxnSpPr>
        <p:spPr>
          <a:xfrm rot="10800000">
            <a:off x="3987959" y="2923431"/>
            <a:ext cx="865346" cy="1572089"/>
          </a:xfrm>
          <a:prstGeom prst="curvedConnector2">
            <a:avLst/>
          </a:prstGeom>
          <a:ln w="19050">
            <a:solidFill>
              <a:schemeClr val="accent1">
                <a:lumMod val="25000"/>
              </a:schemeClr>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3" name="Picture 2" descr="C:\IBM\!!WE_Clip-art_2014\Tablets\iPad_white_M.e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2601" y="2649799"/>
            <a:ext cx="1017191" cy="78143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urved Connector 13"/>
          <p:cNvCxnSpPr>
            <a:stCxn id="4" idx="3"/>
            <a:endCxn id="13" idx="1"/>
          </p:cNvCxnSpPr>
          <p:nvPr/>
        </p:nvCxnSpPr>
        <p:spPr>
          <a:xfrm>
            <a:off x="4505484" y="2529730"/>
            <a:ext cx="707117" cy="510785"/>
          </a:xfrm>
          <a:prstGeom prst="curvedConnector3">
            <a:avLst>
              <a:gd name="adj1" fmla="val 50000"/>
            </a:avLst>
          </a:prstGeom>
          <a:ln w="19050">
            <a:solidFill>
              <a:schemeClr val="accent1">
                <a:lumMod val="2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13" idx="3"/>
            <a:endCxn id="5" idx="1"/>
          </p:cNvCxnSpPr>
          <p:nvPr/>
        </p:nvCxnSpPr>
        <p:spPr>
          <a:xfrm flipV="1">
            <a:off x="6229792" y="2529730"/>
            <a:ext cx="668848" cy="510785"/>
          </a:xfrm>
          <a:prstGeom prst="curvedConnector3">
            <a:avLst>
              <a:gd name="adj1" fmla="val 50000"/>
            </a:avLst>
          </a:prstGeom>
          <a:ln w="19050">
            <a:solidFill>
              <a:schemeClr val="accent1">
                <a:lumMod val="2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5" idx="2"/>
            <a:endCxn id="6" idx="3"/>
          </p:cNvCxnSpPr>
          <p:nvPr/>
        </p:nvCxnSpPr>
        <p:spPr>
          <a:xfrm rot="5400000">
            <a:off x="6032691" y="3112044"/>
            <a:ext cx="1572089" cy="1194860"/>
          </a:xfrm>
          <a:prstGeom prst="curvedConnector2">
            <a:avLst/>
          </a:prstGeom>
          <a:ln w="19050">
            <a:solidFill>
              <a:schemeClr val="accent1">
                <a:lumMod val="25000"/>
              </a:schemeClr>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5" name="Picture 2" descr="C:\IBM\!!WE_Clip-art_2014\Tablets\iPad_white_M.e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1856" y="3969020"/>
            <a:ext cx="1368000" cy="1053000"/>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urved Connector 26"/>
          <p:cNvCxnSpPr>
            <a:stCxn id="25" idx="3"/>
            <a:endCxn id="4" idx="2"/>
          </p:cNvCxnSpPr>
          <p:nvPr/>
        </p:nvCxnSpPr>
        <p:spPr>
          <a:xfrm flipV="1">
            <a:off x="2849856" y="2923430"/>
            <a:ext cx="1138103" cy="1572090"/>
          </a:xfrm>
          <a:prstGeom prst="curvedConnector2">
            <a:avLst/>
          </a:prstGeom>
          <a:ln w="1905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4" idx="1"/>
            <a:endCxn id="25" idx="0"/>
          </p:cNvCxnSpPr>
          <p:nvPr/>
        </p:nvCxnSpPr>
        <p:spPr>
          <a:xfrm rot="10800000" flipV="1">
            <a:off x="2165856" y="2529730"/>
            <a:ext cx="1304578" cy="1439290"/>
          </a:xfrm>
          <a:prstGeom prst="curvedConnector2">
            <a:avLst/>
          </a:prstGeom>
          <a:ln w="1905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pic>
        <p:nvPicPr>
          <p:cNvPr id="33" name="Picture 2" descr="C:\IBM\!!WE_Clip-art_2014\Tablets\iPad_white_M.e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3657" y="3969020"/>
            <a:ext cx="1368000" cy="105300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urved Connector 34"/>
          <p:cNvCxnSpPr>
            <a:stCxn id="33" idx="1"/>
            <a:endCxn id="5" idx="2"/>
          </p:cNvCxnSpPr>
          <p:nvPr/>
        </p:nvCxnSpPr>
        <p:spPr>
          <a:xfrm rot="10800000">
            <a:off x="7416165" y="2923430"/>
            <a:ext cx="1057492" cy="1572090"/>
          </a:xfrm>
          <a:prstGeom prst="curvedConnector2">
            <a:avLst/>
          </a:prstGeom>
          <a:ln w="1905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5" idx="3"/>
            <a:endCxn id="33" idx="0"/>
          </p:cNvCxnSpPr>
          <p:nvPr/>
        </p:nvCxnSpPr>
        <p:spPr>
          <a:xfrm>
            <a:off x="7933690" y="2529730"/>
            <a:ext cx="1223967" cy="1439290"/>
          </a:xfrm>
          <a:prstGeom prst="curvedConnector2">
            <a:avLst/>
          </a:prstGeom>
          <a:ln w="1905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204818" y="3641170"/>
            <a:ext cx="1351652" cy="246221"/>
          </a:xfrm>
          <a:prstGeom prst="rect">
            <a:avLst/>
          </a:prstGeom>
          <a:noFill/>
        </p:spPr>
        <p:txBody>
          <a:bodyPr wrap="none" rtlCol="0">
            <a:spAutoFit/>
          </a:bodyPr>
          <a:lstStyle/>
          <a:p>
            <a:r>
              <a:rPr lang="en-US" sz="1000" dirty="0"/>
              <a:t>1. Call </a:t>
            </a:r>
            <a:r>
              <a:rPr lang="en-US" sz="1000" dirty="0" err="1"/>
              <a:t>auth</a:t>
            </a:r>
            <a:r>
              <a:rPr lang="en-US" sz="1000" dirty="0"/>
              <a:t> endpoint</a:t>
            </a:r>
          </a:p>
        </p:txBody>
      </p:sp>
      <p:sp>
        <p:nvSpPr>
          <p:cNvPr id="42" name="TextBox 41"/>
          <p:cNvSpPr txBox="1"/>
          <p:nvPr/>
        </p:nvSpPr>
        <p:spPr>
          <a:xfrm>
            <a:off x="5097068" y="2187122"/>
            <a:ext cx="1266117" cy="400110"/>
          </a:xfrm>
          <a:prstGeom prst="rect">
            <a:avLst/>
          </a:prstGeom>
          <a:noFill/>
        </p:spPr>
        <p:txBody>
          <a:bodyPr wrap="square" rtlCol="0">
            <a:spAutoFit/>
          </a:bodyPr>
          <a:lstStyle/>
          <a:p>
            <a:r>
              <a:rPr lang="en-US" sz="1000" dirty="0"/>
              <a:t>2. Redirect to call </a:t>
            </a:r>
          </a:p>
          <a:p>
            <a:r>
              <a:rPr lang="en-US" sz="1000" dirty="0"/>
              <a:t>    token endpoint</a:t>
            </a:r>
          </a:p>
        </p:txBody>
      </p:sp>
      <p:sp>
        <p:nvSpPr>
          <p:cNvPr id="43" name="TextBox 42"/>
          <p:cNvSpPr txBox="1"/>
          <p:nvPr/>
        </p:nvSpPr>
        <p:spPr>
          <a:xfrm>
            <a:off x="694164" y="3649059"/>
            <a:ext cx="1487908" cy="246221"/>
          </a:xfrm>
          <a:prstGeom prst="rect">
            <a:avLst/>
          </a:prstGeom>
          <a:noFill/>
        </p:spPr>
        <p:txBody>
          <a:bodyPr wrap="none" rtlCol="0">
            <a:spAutoFit/>
          </a:bodyPr>
          <a:lstStyle/>
          <a:p>
            <a:r>
              <a:rPr lang="en-US" sz="1000" dirty="0"/>
              <a:t>2. Return access token</a:t>
            </a:r>
          </a:p>
        </p:txBody>
      </p:sp>
      <p:sp>
        <p:nvSpPr>
          <p:cNvPr id="44" name="TextBox 43"/>
          <p:cNvSpPr txBox="1"/>
          <p:nvPr/>
        </p:nvSpPr>
        <p:spPr>
          <a:xfrm>
            <a:off x="2387381" y="3641169"/>
            <a:ext cx="1351652" cy="246221"/>
          </a:xfrm>
          <a:prstGeom prst="rect">
            <a:avLst/>
          </a:prstGeom>
          <a:noFill/>
        </p:spPr>
        <p:txBody>
          <a:bodyPr wrap="none" rtlCol="0">
            <a:spAutoFit/>
          </a:bodyPr>
          <a:lstStyle/>
          <a:p>
            <a:r>
              <a:rPr lang="en-US" sz="1000" dirty="0"/>
              <a:t>1. Call </a:t>
            </a:r>
            <a:r>
              <a:rPr lang="en-US" sz="1000" dirty="0" err="1"/>
              <a:t>auth</a:t>
            </a:r>
            <a:r>
              <a:rPr lang="en-US" sz="1000" dirty="0"/>
              <a:t> endpoint</a:t>
            </a:r>
          </a:p>
        </p:txBody>
      </p:sp>
      <p:sp>
        <p:nvSpPr>
          <p:cNvPr id="45" name="TextBox 44"/>
          <p:cNvSpPr txBox="1"/>
          <p:nvPr/>
        </p:nvSpPr>
        <p:spPr>
          <a:xfrm>
            <a:off x="9255773" y="3647195"/>
            <a:ext cx="1487908" cy="246221"/>
          </a:xfrm>
          <a:prstGeom prst="rect">
            <a:avLst/>
          </a:prstGeom>
          <a:solidFill>
            <a:srgbClr val="FFFFFF">
              <a:alpha val="88000"/>
            </a:srgbClr>
          </a:solidFill>
        </p:spPr>
        <p:txBody>
          <a:bodyPr wrap="none" rtlCol="0">
            <a:spAutoFit/>
          </a:bodyPr>
          <a:lstStyle/>
          <a:p>
            <a:r>
              <a:rPr lang="en-US" sz="1000" dirty="0"/>
              <a:t>2. Return access token</a:t>
            </a:r>
          </a:p>
        </p:txBody>
      </p:sp>
      <p:sp>
        <p:nvSpPr>
          <p:cNvPr id="46" name="TextBox 45"/>
          <p:cNvSpPr txBox="1"/>
          <p:nvPr/>
        </p:nvSpPr>
        <p:spPr>
          <a:xfrm>
            <a:off x="7666671" y="3634834"/>
            <a:ext cx="1415772" cy="246221"/>
          </a:xfrm>
          <a:prstGeom prst="rect">
            <a:avLst/>
          </a:prstGeom>
          <a:noFill/>
        </p:spPr>
        <p:txBody>
          <a:bodyPr wrap="none" rtlCol="0">
            <a:spAutoFit/>
          </a:bodyPr>
          <a:lstStyle/>
          <a:p>
            <a:r>
              <a:rPr lang="en-US" sz="1000" dirty="0"/>
              <a:t>1. Call token endpoint</a:t>
            </a:r>
          </a:p>
        </p:txBody>
      </p:sp>
      <p:sp>
        <p:nvSpPr>
          <p:cNvPr id="47" name="TextBox 46"/>
          <p:cNvSpPr txBox="1"/>
          <p:nvPr/>
        </p:nvSpPr>
        <p:spPr>
          <a:xfrm>
            <a:off x="5614720" y="3649059"/>
            <a:ext cx="1487908" cy="246221"/>
          </a:xfrm>
          <a:prstGeom prst="rect">
            <a:avLst/>
          </a:prstGeom>
          <a:solidFill>
            <a:srgbClr val="FFFFFF">
              <a:alpha val="88000"/>
            </a:srgbClr>
          </a:solidFill>
        </p:spPr>
        <p:txBody>
          <a:bodyPr wrap="none" rtlCol="0">
            <a:spAutoFit/>
          </a:bodyPr>
          <a:lstStyle/>
          <a:p>
            <a:r>
              <a:rPr lang="en-US" sz="1000" dirty="0"/>
              <a:t>3. Return access token</a:t>
            </a:r>
          </a:p>
        </p:txBody>
      </p:sp>
      <p:sp>
        <p:nvSpPr>
          <p:cNvPr id="50" name="TextBox 49"/>
          <p:cNvSpPr txBox="1"/>
          <p:nvPr/>
        </p:nvSpPr>
        <p:spPr>
          <a:xfrm>
            <a:off x="354170" y="2007575"/>
            <a:ext cx="1245263" cy="830997"/>
          </a:xfrm>
          <a:prstGeom prst="rect">
            <a:avLst/>
          </a:prstGeom>
          <a:noFill/>
        </p:spPr>
        <p:txBody>
          <a:bodyPr wrap="square" rtlCol="0">
            <a:spAutoFit/>
          </a:bodyPr>
          <a:lstStyle/>
          <a:p>
            <a:pPr algn="ctr"/>
            <a:r>
              <a:rPr lang="en-US" sz="1200" dirty="0"/>
              <a:t>Login with </a:t>
            </a:r>
            <a:r>
              <a:rPr lang="en-US" sz="1200" dirty="0"/>
              <a:t>IBM Cloud Video</a:t>
            </a:r>
            <a:r>
              <a:rPr lang="en-US" sz="1200" dirty="0"/>
              <a:t> name and password</a:t>
            </a:r>
          </a:p>
        </p:txBody>
      </p:sp>
      <p:cxnSp>
        <p:nvCxnSpPr>
          <p:cNvPr id="52" name="Straight Arrow Connector 51"/>
          <p:cNvCxnSpPr>
            <a:endCxn id="50" idx="3"/>
          </p:cNvCxnSpPr>
          <p:nvPr/>
        </p:nvCxnSpPr>
        <p:spPr>
          <a:xfrm flipH="1">
            <a:off x="1599433" y="2314673"/>
            <a:ext cx="1871002" cy="108401"/>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6" idx="2"/>
            <a:endCxn id="10" idx="0"/>
          </p:cNvCxnSpPr>
          <p:nvPr/>
        </p:nvCxnSpPr>
        <p:spPr>
          <a:xfrm flipH="1">
            <a:off x="5537303" y="5022019"/>
            <a:ext cx="2" cy="673378"/>
          </a:xfrm>
          <a:prstGeom prst="straightConnector1">
            <a:avLst/>
          </a:prstGeom>
          <a:ln w="190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33" idx="2"/>
            <a:endCxn id="10" idx="3"/>
          </p:cNvCxnSpPr>
          <p:nvPr/>
        </p:nvCxnSpPr>
        <p:spPr>
          <a:xfrm rot="5400000">
            <a:off x="7120329" y="4074312"/>
            <a:ext cx="1089620" cy="2985037"/>
          </a:xfrm>
          <a:prstGeom prst="curvedConnector2">
            <a:avLst/>
          </a:prstGeom>
          <a:ln w="190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p:cNvCxnSpPr>
            <a:stCxn id="25" idx="2"/>
            <a:endCxn id="10" idx="1"/>
          </p:cNvCxnSpPr>
          <p:nvPr/>
        </p:nvCxnSpPr>
        <p:spPr>
          <a:xfrm rot="16200000" flipH="1">
            <a:off x="2989110" y="4198765"/>
            <a:ext cx="1089620" cy="2736129"/>
          </a:xfrm>
          <a:prstGeom prst="curvedConnector2">
            <a:avLst/>
          </a:prstGeom>
          <a:ln w="190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184489" y="5059597"/>
            <a:ext cx="1967205" cy="307777"/>
          </a:xfrm>
          <a:prstGeom prst="rect">
            <a:avLst/>
          </a:prstGeom>
          <a:solidFill>
            <a:srgbClr val="FFFFFF"/>
          </a:solidFill>
        </p:spPr>
        <p:txBody>
          <a:bodyPr wrap="none" rtlCol="0">
            <a:spAutoFit/>
          </a:bodyPr>
          <a:lstStyle/>
          <a:p>
            <a:r>
              <a:rPr lang="en-US" sz="1400" dirty="0"/>
              <a:t>Client Credentials flow</a:t>
            </a:r>
          </a:p>
        </p:txBody>
      </p:sp>
      <p:sp>
        <p:nvSpPr>
          <p:cNvPr id="26" name="TextBox 25"/>
          <p:cNvSpPr txBox="1"/>
          <p:nvPr/>
        </p:nvSpPr>
        <p:spPr>
          <a:xfrm>
            <a:off x="1610254" y="5059598"/>
            <a:ext cx="1111202" cy="307777"/>
          </a:xfrm>
          <a:prstGeom prst="rect">
            <a:avLst/>
          </a:prstGeom>
          <a:solidFill>
            <a:srgbClr val="FFFFFF"/>
          </a:solidFill>
        </p:spPr>
        <p:txBody>
          <a:bodyPr wrap="none" rtlCol="0">
            <a:spAutoFit/>
          </a:bodyPr>
          <a:lstStyle/>
          <a:p>
            <a:r>
              <a:rPr lang="en-US" sz="1400" dirty="0"/>
              <a:t>Implicit flow</a:t>
            </a:r>
          </a:p>
        </p:txBody>
      </p:sp>
      <p:sp>
        <p:nvSpPr>
          <p:cNvPr id="9" name="TextBox 8"/>
          <p:cNvSpPr txBox="1"/>
          <p:nvPr/>
        </p:nvSpPr>
        <p:spPr>
          <a:xfrm>
            <a:off x="4738047" y="5068448"/>
            <a:ext cx="1598515" cy="307777"/>
          </a:xfrm>
          <a:prstGeom prst="rect">
            <a:avLst/>
          </a:prstGeom>
          <a:solidFill>
            <a:srgbClr val="FFFFFF"/>
          </a:solidFill>
        </p:spPr>
        <p:txBody>
          <a:bodyPr wrap="none" rtlCol="0">
            <a:spAutoFit/>
          </a:bodyPr>
          <a:lstStyle/>
          <a:p>
            <a:r>
              <a:rPr lang="en-US" sz="1400" dirty="0"/>
              <a:t>Authorization flow</a:t>
            </a:r>
          </a:p>
        </p:txBody>
      </p:sp>
      <p:pic>
        <p:nvPicPr>
          <p:cNvPr id="63" name="Picture 21" descr="C:\IBM\!!WE_Clip-art_2014\Security\Key.e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6230" y="2622957"/>
            <a:ext cx="481237" cy="20724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1" descr="C:\IBM\!!WE_Clip-art_2014\Security\Key.e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1116" y="3903033"/>
            <a:ext cx="481237" cy="20724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1" descr="C:\IBM\!!WE_Clip-art_2014\Security\Key.e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8022" y="2968260"/>
            <a:ext cx="481237" cy="20724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1" descr="C:\IBM\!!WE_Clip-art_2014\Security\Key.e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7614" y="3131650"/>
            <a:ext cx="481237" cy="2072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stretch>
            <a:fillRect/>
          </a:stretch>
        </p:blipFill>
        <p:spPr>
          <a:xfrm>
            <a:off x="4901985" y="5695397"/>
            <a:ext cx="1270635" cy="832485"/>
          </a:xfrm>
          <a:prstGeom prst="rect">
            <a:avLst/>
          </a:prstGeom>
          <a:ln>
            <a:solidFill>
              <a:schemeClr val="accent1"/>
            </a:solidFill>
          </a:ln>
          <a:effectLst>
            <a:glow rad="63500">
              <a:schemeClr val="accent3">
                <a:satMod val="175000"/>
                <a:alpha val="40000"/>
              </a:schemeClr>
            </a:glow>
          </a:effectLst>
        </p:spPr>
      </p:pic>
    </p:spTree>
    <p:extLst>
      <p:ext uri="{BB962C8B-B14F-4D97-AF65-F5344CB8AC3E}">
        <p14:creationId xmlns:p14="http://schemas.microsoft.com/office/powerpoint/2010/main" val="2920577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lnSpc>
                <a:spcPct val="100000"/>
              </a:lnSpc>
              <a:buNone/>
            </a:pPr>
            <a:r>
              <a:rPr lang="en-US" sz="4800" dirty="0"/>
              <a:t>Solution Review</a:t>
            </a:r>
          </a:p>
          <a:p>
            <a:pPr marL="0" indent="0" algn="ctr">
              <a:buNone/>
            </a:pPr>
            <a:r>
              <a:rPr lang="en-US" sz="1800" dirty="0"/>
              <a:t>(the end of the tunnel)</a:t>
            </a:r>
          </a:p>
        </p:txBody>
      </p:sp>
      <p:sp>
        <p:nvSpPr>
          <p:cNvPr id="2" name="Rectangle 1"/>
          <p:cNvSpPr/>
          <p:nvPr/>
        </p:nvSpPr>
        <p:spPr>
          <a:xfrm>
            <a:off x="274319" y="5486400"/>
            <a:ext cx="2900959" cy="646331"/>
          </a:xfrm>
          <a:prstGeom prst="rect">
            <a:avLst/>
          </a:prstGeom>
        </p:spPr>
        <p:txBody>
          <a:bodyPr wrap="square">
            <a:spAutoFit/>
          </a:bodyPr>
          <a:lstStyle/>
          <a:p>
            <a:r>
              <a:rPr lang="en-US" sz="1200" dirty="0">
                <a:latin typeface="Calibri" panose="020F0502020204030204" pitchFamily="34" charset="0"/>
              </a:rPr>
              <a:t>Authentication Models</a:t>
            </a:r>
          </a:p>
          <a:p>
            <a:r>
              <a:rPr lang="en-US" sz="1200" b="1" dirty="0">
                <a:latin typeface="Calibri" panose="020F0502020204030204" pitchFamily="34" charset="0"/>
              </a:rPr>
              <a:t>Solution Overview</a:t>
            </a:r>
          </a:p>
          <a:p>
            <a:r>
              <a:rPr lang="en-US" sz="1200" dirty="0">
                <a:latin typeface="Calibri" panose="020F0502020204030204" pitchFamily="34" charset="0"/>
              </a:rPr>
              <a:t>Technology Code Review</a:t>
            </a:r>
          </a:p>
        </p:txBody>
      </p:sp>
    </p:spTree>
    <p:extLst>
      <p:ext uri="{BB962C8B-B14F-4D97-AF65-F5344CB8AC3E}">
        <p14:creationId xmlns:p14="http://schemas.microsoft.com/office/powerpoint/2010/main" val="2325324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a:t>Review Workshop Objectives</a:t>
            </a:r>
          </a:p>
          <a:p>
            <a:r>
              <a:rPr lang="en-US" dirty="0"/>
              <a:t>Review Streaming Manager API</a:t>
            </a:r>
          </a:p>
          <a:p>
            <a:r>
              <a:rPr lang="en-US" dirty="0"/>
              <a:t>Authentication Models</a:t>
            </a:r>
          </a:p>
          <a:p>
            <a:r>
              <a:rPr lang="en-US" dirty="0"/>
              <a:t>Solution Overview</a:t>
            </a:r>
          </a:p>
          <a:p>
            <a:r>
              <a:rPr lang="en-US" dirty="0"/>
              <a:t>Technology Code Review</a:t>
            </a:r>
          </a:p>
          <a:p>
            <a:r>
              <a:rPr lang="en-US" dirty="0"/>
              <a:t>Debugging Overview</a:t>
            </a:r>
          </a:p>
          <a:p>
            <a:r>
              <a:rPr lang="en-US" dirty="0"/>
              <a:t>Retrieving Channel and Video Collections</a:t>
            </a:r>
          </a:p>
          <a:p>
            <a:r>
              <a:rPr lang="en-US" dirty="0"/>
              <a:t>Lab 1: Displaying Streaming Manager Account Content</a:t>
            </a:r>
          </a:p>
          <a:p>
            <a:r>
              <a:rPr lang="en-US" dirty="0"/>
              <a:t>Embedding the Player</a:t>
            </a:r>
          </a:p>
          <a:p>
            <a:r>
              <a:rPr lang="en-US" dirty="0"/>
              <a:t>Managing Player Content</a:t>
            </a:r>
          </a:p>
          <a:p>
            <a:r>
              <a:rPr lang="en-US" dirty="0"/>
              <a:t>Retrieving Data from Player</a:t>
            </a:r>
          </a:p>
          <a:p>
            <a:r>
              <a:rPr lang="en-US" dirty="0"/>
              <a:t>Lab 2: Embedding Player with Controls</a:t>
            </a:r>
          </a:p>
        </p:txBody>
      </p:sp>
    </p:spTree>
    <p:extLst>
      <p:ext uri="{BB962C8B-B14F-4D97-AF65-F5344CB8AC3E}">
        <p14:creationId xmlns:p14="http://schemas.microsoft.com/office/powerpoint/2010/main" val="3414390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Tab 1</a:t>
            </a:r>
          </a:p>
        </p:txBody>
      </p:sp>
      <p:sp>
        <p:nvSpPr>
          <p:cNvPr id="3" name="Content Placeholder 2"/>
          <p:cNvSpPr>
            <a:spLocks noGrp="1"/>
          </p:cNvSpPr>
          <p:nvPr>
            <p:ph idx="1"/>
          </p:nvPr>
        </p:nvSpPr>
        <p:spPr/>
        <p:txBody>
          <a:bodyPr/>
          <a:lstStyle/>
          <a:p>
            <a:pPr>
              <a:buNone/>
            </a:pPr>
            <a:r>
              <a:rPr lang="en-US" dirty="0"/>
              <a:t>The working version of the application will present 5 tabs on a web page with each tab demonstrating one function of the API</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0217" y="2148801"/>
            <a:ext cx="7091934" cy="4198925"/>
          </a:xfrm>
          <a:prstGeom prst="rect">
            <a:avLst/>
          </a:prstGeom>
          <a:ln>
            <a:solidFill>
              <a:schemeClr val="accent1"/>
            </a:solidFill>
          </a:ln>
        </p:spPr>
      </p:pic>
      <p:sp>
        <p:nvSpPr>
          <p:cNvPr id="5" name="TextBox 4"/>
          <p:cNvSpPr txBox="1"/>
          <p:nvPr/>
        </p:nvSpPr>
        <p:spPr>
          <a:xfrm>
            <a:off x="1547447" y="2923603"/>
            <a:ext cx="1600695" cy="338554"/>
          </a:xfrm>
          <a:prstGeom prst="rect">
            <a:avLst/>
          </a:prstGeom>
          <a:noFill/>
        </p:spPr>
        <p:txBody>
          <a:bodyPr wrap="none" rtlCol="0">
            <a:spAutoFit/>
          </a:bodyPr>
          <a:lstStyle/>
          <a:p>
            <a:r>
              <a:rPr lang="en-US" sz="1600" dirty="0">
                <a:latin typeface="Calibri" panose="020F0502020204030204" pitchFamily="34" charset="0"/>
              </a:rPr>
              <a:t>User information</a:t>
            </a:r>
          </a:p>
        </p:txBody>
      </p:sp>
      <p:cxnSp>
        <p:nvCxnSpPr>
          <p:cNvPr id="7" name="Straight Arrow Connector 6"/>
          <p:cNvCxnSpPr>
            <a:stCxn id="5" idx="3"/>
          </p:cNvCxnSpPr>
          <p:nvPr/>
        </p:nvCxnSpPr>
        <p:spPr>
          <a:xfrm flipV="1">
            <a:off x="3148142" y="3084844"/>
            <a:ext cx="1433906" cy="8036"/>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8" name="Left Brace 7"/>
          <p:cNvSpPr/>
          <p:nvPr/>
        </p:nvSpPr>
        <p:spPr>
          <a:xfrm>
            <a:off x="4411226" y="4531807"/>
            <a:ext cx="218799" cy="188909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1098419" y="5186162"/>
            <a:ext cx="2130107" cy="584775"/>
          </a:xfrm>
          <a:prstGeom prst="rect">
            <a:avLst/>
          </a:prstGeom>
          <a:noFill/>
        </p:spPr>
        <p:txBody>
          <a:bodyPr wrap="square" rtlCol="0">
            <a:spAutoFit/>
          </a:bodyPr>
          <a:lstStyle/>
          <a:p>
            <a:r>
              <a:rPr lang="en-US" sz="1600" dirty="0">
                <a:latin typeface="Calibri" panose="020F0502020204030204" pitchFamily="34" charset="0"/>
              </a:rPr>
              <a:t>Groupings of channels with associated videos</a:t>
            </a:r>
          </a:p>
        </p:txBody>
      </p:sp>
      <p:cxnSp>
        <p:nvCxnSpPr>
          <p:cNvPr id="10" name="Straight Arrow Connector 9"/>
          <p:cNvCxnSpPr>
            <a:stCxn id="9" idx="3"/>
          </p:cNvCxnSpPr>
          <p:nvPr/>
        </p:nvCxnSpPr>
        <p:spPr>
          <a:xfrm>
            <a:off x="3228526" y="5478550"/>
            <a:ext cx="1052069" cy="0"/>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942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Tab 2 - Channels</a:t>
            </a:r>
          </a:p>
        </p:txBody>
      </p:sp>
      <p:sp>
        <p:nvSpPr>
          <p:cNvPr id="3" name="Content Placeholder 2"/>
          <p:cNvSpPr>
            <a:spLocks noGrp="1"/>
          </p:cNvSpPr>
          <p:nvPr>
            <p:ph idx="1"/>
          </p:nvPr>
        </p:nvSpPr>
        <p:spPr/>
        <p:txBody>
          <a:bodyPr/>
          <a:lstStyle/>
          <a:p>
            <a:pPr>
              <a:buNone/>
            </a:pPr>
            <a:r>
              <a:rPr lang="en-US" dirty="0"/>
              <a:t>The 2</a:t>
            </a:r>
            <a:r>
              <a:rPr lang="en-US" baseline="30000" dirty="0"/>
              <a:t>nd</a:t>
            </a:r>
            <a:r>
              <a:rPr lang="en-US" dirty="0"/>
              <a:t> tab displays the embedded player with its associated controls</a:t>
            </a:r>
          </a:p>
        </p:txBody>
      </p:sp>
      <p:sp>
        <p:nvSpPr>
          <p:cNvPr id="5" name="TextBox 4"/>
          <p:cNvSpPr txBox="1"/>
          <p:nvPr/>
        </p:nvSpPr>
        <p:spPr>
          <a:xfrm>
            <a:off x="281355" y="3154714"/>
            <a:ext cx="1688120" cy="1077218"/>
          </a:xfrm>
          <a:prstGeom prst="rect">
            <a:avLst/>
          </a:prstGeom>
          <a:noFill/>
        </p:spPr>
        <p:txBody>
          <a:bodyPr wrap="square" rtlCol="0">
            <a:spAutoFit/>
          </a:bodyPr>
          <a:lstStyle/>
          <a:p>
            <a:r>
              <a:rPr lang="en-US" sz="1600" dirty="0">
                <a:latin typeface="Calibri" panose="020F0502020204030204" pitchFamily="34" charset="0"/>
              </a:rPr>
              <a:t>Dynamic selection field and button based on content type</a:t>
            </a:r>
          </a:p>
        </p:txBody>
      </p:sp>
      <p:cxnSp>
        <p:nvCxnSpPr>
          <p:cNvPr id="6" name="Straight Arrow Connector 5"/>
          <p:cNvCxnSpPr>
            <a:stCxn id="5" idx="3"/>
          </p:cNvCxnSpPr>
          <p:nvPr/>
        </p:nvCxnSpPr>
        <p:spPr>
          <a:xfrm>
            <a:off x="1969475" y="3693323"/>
            <a:ext cx="974690" cy="0"/>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Left Brace 11"/>
          <p:cNvSpPr/>
          <p:nvPr/>
        </p:nvSpPr>
        <p:spPr>
          <a:xfrm>
            <a:off x="3086556" y="3386302"/>
            <a:ext cx="176896" cy="6129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723482" y="5935951"/>
            <a:ext cx="1415324" cy="338554"/>
          </a:xfrm>
          <a:prstGeom prst="rect">
            <a:avLst/>
          </a:prstGeom>
          <a:noFill/>
        </p:spPr>
        <p:txBody>
          <a:bodyPr wrap="none" rtlCol="0">
            <a:spAutoFit/>
          </a:bodyPr>
          <a:lstStyle/>
          <a:p>
            <a:r>
              <a:rPr lang="en-US" sz="1600" dirty="0">
                <a:latin typeface="Calibri" panose="020F0502020204030204" pitchFamily="34" charset="0"/>
              </a:rPr>
              <a:t>Player controls</a:t>
            </a:r>
          </a:p>
        </p:txBody>
      </p:sp>
      <p:cxnSp>
        <p:nvCxnSpPr>
          <p:cNvPr id="14" name="Straight Arrow Connector 13"/>
          <p:cNvCxnSpPr>
            <a:stCxn id="13" idx="3"/>
          </p:cNvCxnSpPr>
          <p:nvPr/>
        </p:nvCxnSpPr>
        <p:spPr>
          <a:xfrm>
            <a:off x="2138806" y="6105228"/>
            <a:ext cx="1046519" cy="0"/>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888195" y="4628263"/>
            <a:ext cx="1600695" cy="338554"/>
          </a:xfrm>
          <a:prstGeom prst="rect">
            <a:avLst/>
          </a:prstGeom>
          <a:noFill/>
        </p:spPr>
        <p:txBody>
          <a:bodyPr wrap="square" rtlCol="0">
            <a:spAutoFit/>
          </a:bodyPr>
          <a:lstStyle/>
          <a:p>
            <a:r>
              <a:rPr lang="en-US" sz="1600" dirty="0">
                <a:latin typeface="Calibri" panose="020F0502020204030204" pitchFamily="34" charset="0"/>
              </a:rPr>
              <a:t>Quality controls</a:t>
            </a:r>
          </a:p>
        </p:txBody>
      </p:sp>
      <p:cxnSp>
        <p:nvCxnSpPr>
          <p:cNvPr id="17" name="Straight Arrow Connector 16"/>
          <p:cNvCxnSpPr>
            <a:stCxn id="16" idx="1"/>
          </p:cNvCxnSpPr>
          <p:nvPr/>
        </p:nvCxnSpPr>
        <p:spPr>
          <a:xfrm flipH="1" flipV="1">
            <a:off x="8630083" y="4789504"/>
            <a:ext cx="1258112" cy="8036"/>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689920" y="4225172"/>
            <a:ext cx="1600695" cy="338554"/>
          </a:xfrm>
          <a:prstGeom prst="rect">
            <a:avLst/>
          </a:prstGeom>
          <a:noFill/>
        </p:spPr>
        <p:txBody>
          <a:bodyPr wrap="square" rtlCol="0">
            <a:spAutoFit/>
          </a:bodyPr>
          <a:lstStyle/>
          <a:p>
            <a:r>
              <a:rPr lang="en-US" sz="1600" dirty="0">
                <a:latin typeface="Calibri" panose="020F0502020204030204" pitchFamily="34" charset="0"/>
              </a:rPr>
              <a:t>Status indicator</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4408" y="1975104"/>
            <a:ext cx="5286146" cy="4361383"/>
          </a:xfrm>
          <a:prstGeom prst="rect">
            <a:avLst/>
          </a:prstGeom>
          <a:ln>
            <a:solidFill>
              <a:schemeClr val="accent5">
                <a:lumMod val="75000"/>
              </a:schemeClr>
            </a:solidFill>
          </a:ln>
        </p:spPr>
      </p:pic>
      <p:cxnSp>
        <p:nvCxnSpPr>
          <p:cNvPr id="22" name="Straight Arrow Connector 21"/>
          <p:cNvCxnSpPr>
            <a:stCxn id="21" idx="1"/>
          </p:cNvCxnSpPr>
          <p:nvPr/>
        </p:nvCxnSpPr>
        <p:spPr>
          <a:xfrm flipH="1" flipV="1">
            <a:off x="7431808" y="4386413"/>
            <a:ext cx="1258112" cy="8036"/>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862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Tab 2 - Videos</a:t>
            </a:r>
          </a:p>
        </p:txBody>
      </p:sp>
      <p:sp>
        <p:nvSpPr>
          <p:cNvPr id="3" name="Content Placeholder 2"/>
          <p:cNvSpPr>
            <a:spLocks noGrp="1"/>
          </p:cNvSpPr>
          <p:nvPr>
            <p:ph idx="1"/>
          </p:nvPr>
        </p:nvSpPr>
        <p:spPr/>
        <p:txBody>
          <a:bodyPr/>
          <a:lstStyle/>
          <a:p>
            <a:pPr>
              <a:buNone/>
            </a:pPr>
            <a:r>
              <a:rPr lang="en-US" dirty="0"/>
              <a:t>The 2</a:t>
            </a:r>
            <a:r>
              <a:rPr lang="en-US" baseline="30000" dirty="0"/>
              <a:t>nd</a:t>
            </a:r>
            <a:r>
              <a:rPr lang="en-US" dirty="0"/>
              <a:t> tab displays the embedded player with its associated controls</a:t>
            </a:r>
          </a:p>
        </p:txBody>
      </p:sp>
      <p:sp>
        <p:nvSpPr>
          <p:cNvPr id="5" name="TextBox 4"/>
          <p:cNvSpPr txBox="1"/>
          <p:nvPr/>
        </p:nvSpPr>
        <p:spPr>
          <a:xfrm>
            <a:off x="281355" y="3154714"/>
            <a:ext cx="1688120" cy="1077218"/>
          </a:xfrm>
          <a:prstGeom prst="rect">
            <a:avLst/>
          </a:prstGeom>
          <a:noFill/>
        </p:spPr>
        <p:txBody>
          <a:bodyPr wrap="square" rtlCol="0">
            <a:spAutoFit/>
          </a:bodyPr>
          <a:lstStyle/>
          <a:p>
            <a:r>
              <a:rPr lang="en-US" sz="1600" dirty="0">
                <a:latin typeface="Calibri" panose="020F0502020204030204" pitchFamily="34" charset="0"/>
              </a:rPr>
              <a:t>Dynamic selection field and button based on content type</a:t>
            </a:r>
          </a:p>
        </p:txBody>
      </p:sp>
      <p:cxnSp>
        <p:nvCxnSpPr>
          <p:cNvPr id="6" name="Straight Arrow Connector 5"/>
          <p:cNvCxnSpPr>
            <a:stCxn id="5" idx="3"/>
          </p:cNvCxnSpPr>
          <p:nvPr/>
        </p:nvCxnSpPr>
        <p:spPr>
          <a:xfrm>
            <a:off x="1969475" y="3693323"/>
            <a:ext cx="974690" cy="0"/>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Left Brace 11"/>
          <p:cNvSpPr/>
          <p:nvPr/>
        </p:nvSpPr>
        <p:spPr>
          <a:xfrm>
            <a:off x="3086556" y="3386302"/>
            <a:ext cx="176896" cy="6129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723482" y="5935951"/>
            <a:ext cx="1415324" cy="338554"/>
          </a:xfrm>
          <a:prstGeom prst="rect">
            <a:avLst/>
          </a:prstGeom>
          <a:noFill/>
        </p:spPr>
        <p:txBody>
          <a:bodyPr wrap="none" rtlCol="0">
            <a:spAutoFit/>
          </a:bodyPr>
          <a:lstStyle/>
          <a:p>
            <a:r>
              <a:rPr lang="en-US" sz="1600" dirty="0">
                <a:latin typeface="Calibri" panose="020F0502020204030204" pitchFamily="34" charset="0"/>
              </a:rPr>
              <a:t>Player controls</a:t>
            </a:r>
          </a:p>
        </p:txBody>
      </p:sp>
      <p:cxnSp>
        <p:nvCxnSpPr>
          <p:cNvPr id="14" name="Straight Arrow Connector 13"/>
          <p:cNvCxnSpPr>
            <a:stCxn id="13" idx="3"/>
          </p:cNvCxnSpPr>
          <p:nvPr/>
        </p:nvCxnSpPr>
        <p:spPr>
          <a:xfrm>
            <a:off x="2138806" y="6105228"/>
            <a:ext cx="1046519" cy="0"/>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888195" y="5311552"/>
            <a:ext cx="1600695" cy="338554"/>
          </a:xfrm>
          <a:prstGeom prst="rect">
            <a:avLst/>
          </a:prstGeom>
          <a:noFill/>
        </p:spPr>
        <p:txBody>
          <a:bodyPr wrap="square" rtlCol="0">
            <a:spAutoFit/>
          </a:bodyPr>
          <a:lstStyle/>
          <a:p>
            <a:r>
              <a:rPr lang="en-US" sz="1600" dirty="0">
                <a:latin typeface="Calibri" panose="020F0502020204030204" pitchFamily="34" charset="0"/>
              </a:rPr>
              <a:t>Quality controls</a:t>
            </a:r>
          </a:p>
        </p:txBody>
      </p:sp>
      <p:cxnSp>
        <p:nvCxnSpPr>
          <p:cNvPr id="17" name="Straight Arrow Connector 16"/>
          <p:cNvCxnSpPr>
            <a:stCxn id="16" idx="1"/>
          </p:cNvCxnSpPr>
          <p:nvPr/>
        </p:nvCxnSpPr>
        <p:spPr>
          <a:xfrm flipH="1" flipV="1">
            <a:off x="8630083" y="5472793"/>
            <a:ext cx="1258112" cy="8036"/>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686800" y="4484271"/>
            <a:ext cx="1777941" cy="584775"/>
          </a:xfrm>
          <a:prstGeom prst="rect">
            <a:avLst/>
          </a:prstGeom>
          <a:noFill/>
        </p:spPr>
        <p:txBody>
          <a:bodyPr wrap="square" rtlCol="0">
            <a:spAutoFit/>
          </a:bodyPr>
          <a:lstStyle/>
          <a:p>
            <a:r>
              <a:rPr lang="en-US" sz="1600" dirty="0">
                <a:latin typeface="Calibri" panose="020F0502020204030204" pitchFamily="34" charset="0"/>
              </a:rPr>
              <a:t>Duration and progress indicators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4408" y="1975104"/>
            <a:ext cx="5286146" cy="4361383"/>
          </a:xfrm>
          <a:prstGeom prst="rect">
            <a:avLst/>
          </a:prstGeom>
          <a:ln>
            <a:solidFill>
              <a:schemeClr val="accent5">
                <a:lumMod val="75000"/>
              </a:schemeClr>
            </a:solidFill>
          </a:ln>
        </p:spPr>
      </p:pic>
      <p:sp>
        <p:nvSpPr>
          <p:cNvPr id="10" name="Right Brace 9"/>
          <p:cNvSpPr/>
          <p:nvPr/>
        </p:nvSpPr>
        <p:spPr>
          <a:xfrm>
            <a:off x="6933363" y="4371033"/>
            <a:ext cx="200967" cy="8239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p:cNvCxnSpPr>
            <a:stCxn id="21" idx="1"/>
          </p:cNvCxnSpPr>
          <p:nvPr/>
        </p:nvCxnSpPr>
        <p:spPr>
          <a:xfrm flipH="1">
            <a:off x="7292442" y="4776659"/>
            <a:ext cx="1394358" cy="3692"/>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096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Tab 3 – Channel Create</a:t>
            </a:r>
          </a:p>
        </p:txBody>
      </p:sp>
      <p:sp>
        <p:nvSpPr>
          <p:cNvPr id="3" name="Content Placeholder 2"/>
          <p:cNvSpPr>
            <a:spLocks noGrp="1"/>
          </p:cNvSpPr>
          <p:nvPr>
            <p:ph idx="1"/>
          </p:nvPr>
        </p:nvSpPr>
        <p:spPr/>
        <p:txBody>
          <a:bodyPr/>
          <a:lstStyle/>
          <a:p>
            <a:pPr>
              <a:buNone/>
            </a:pPr>
            <a:r>
              <a:rPr lang="en-US" dirty="0"/>
              <a:t>New channels can be created with a title and description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4408" y="1975104"/>
            <a:ext cx="5286146" cy="2893009"/>
          </a:xfrm>
          <a:prstGeom prst="rect">
            <a:avLst/>
          </a:prstGeom>
          <a:ln>
            <a:solidFill>
              <a:schemeClr val="accent5">
                <a:lumMod val="75000"/>
              </a:schemeClr>
            </a:solidFill>
          </a:ln>
        </p:spPr>
      </p:pic>
      <p:sp>
        <p:nvSpPr>
          <p:cNvPr id="7" name="TextBox 6"/>
          <p:cNvSpPr txBox="1"/>
          <p:nvPr/>
        </p:nvSpPr>
        <p:spPr>
          <a:xfrm>
            <a:off x="9554086" y="3770145"/>
            <a:ext cx="1991471" cy="338554"/>
          </a:xfrm>
          <a:prstGeom prst="rect">
            <a:avLst/>
          </a:prstGeom>
          <a:noFill/>
        </p:spPr>
        <p:txBody>
          <a:bodyPr wrap="square" rtlCol="0">
            <a:spAutoFit/>
          </a:bodyPr>
          <a:lstStyle/>
          <a:p>
            <a:r>
              <a:rPr lang="en-US" sz="1600" dirty="0">
                <a:latin typeface="Calibri" panose="020F0502020204030204" pitchFamily="34" charset="0"/>
              </a:rPr>
              <a:t>Title and description</a:t>
            </a:r>
          </a:p>
        </p:txBody>
      </p:sp>
      <p:sp>
        <p:nvSpPr>
          <p:cNvPr id="8" name="Right Brace 7"/>
          <p:cNvSpPr/>
          <p:nvPr/>
        </p:nvSpPr>
        <p:spPr>
          <a:xfrm>
            <a:off x="6879439" y="3453569"/>
            <a:ext cx="200967" cy="9767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Arrow Connector 8"/>
          <p:cNvCxnSpPr>
            <a:stCxn id="7" idx="1"/>
          </p:cNvCxnSpPr>
          <p:nvPr/>
        </p:nvCxnSpPr>
        <p:spPr>
          <a:xfrm flipH="1">
            <a:off x="7224766" y="3939422"/>
            <a:ext cx="2329320" cy="0"/>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43095" y="4509205"/>
            <a:ext cx="1369927" cy="338554"/>
          </a:xfrm>
          <a:prstGeom prst="rect">
            <a:avLst/>
          </a:prstGeom>
          <a:noFill/>
        </p:spPr>
        <p:txBody>
          <a:bodyPr wrap="none" rtlCol="0">
            <a:spAutoFit/>
          </a:bodyPr>
          <a:lstStyle/>
          <a:p>
            <a:r>
              <a:rPr lang="en-US" sz="1600" dirty="0">
                <a:latin typeface="Calibri" panose="020F0502020204030204" pitchFamily="34" charset="0"/>
              </a:rPr>
              <a:t>Create control</a:t>
            </a:r>
          </a:p>
        </p:txBody>
      </p:sp>
      <p:cxnSp>
        <p:nvCxnSpPr>
          <p:cNvPr id="11" name="Straight Arrow Connector 10"/>
          <p:cNvCxnSpPr>
            <a:stCxn id="10" idx="3"/>
          </p:cNvCxnSpPr>
          <p:nvPr/>
        </p:nvCxnSpPr>
        <p:spPr>
          <a:xfrm>
            <a:off x="2013022" y="4678482"/>
            <a:ext cx="1091916" cy="0"/>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862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Tab 4 – Videos Uploaded to Channel</a:t>
            </a:r>
          </a:p>
        </p:txBody>
      </p:sp>
      <p:sp>
        <p:nvSpPr>
          <p:cNvPr id="3" name="Content Placeholder 2"/>
          <p:cNvSpPr>
            <a:spLocks noGrp="1"/>
          </p:cNvSpPr>
          <p:nvPr>
            <p:ph idx="1"/>
          </p:nvPr>
        </p:nvSpPr>
        <p:spPr/>
        <p:txBody>
          <a:bodyPr/>
          <a:lstStyle/>
          <a:p>
            <a:pPr>
              <a:buNone/>
            </a:pPr>
            <a:r>
              <a:rPr lang="en-US" dirty="0"/>
              <a:t>After selecting a channel videos can be uploaded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4408" y="1975104"/>
            <a:ext cx="5286146" cy="3636569"/>
          </a:xfrm>
          <a:prstGeom prst="rect">
            <a:avLst/>
          </a:prstGeom>
          <a:ln>
            <a:solidFill>
              <a:schemeClr val="accent5">
                <a:lumMod val="75000"/>
              </a:schemeClr>
            </a:solidFill>
          </a:ln>
        </p:spPr>
      </p:pic>
      <p:sp>
        <p:nvSpPr>
          <p:cNvPr id="5" name="TextBox 4"/>
          <p:cNvSpPr txBox="1"/>
          <p:nvPr/>
        </p:nvSpPr>
        <p:spPr>
          <a:xfrm>
            <a:off x="643095" y="3132461"/>
            <a:ext cx="1713931" cy="338554"/>
          </a:xfrm>
          <a:prstGeom prst="rect">
            <a:avLst/>
          </a:prstGeom>
          <a:noFill/>
        </p:spPr>
        <p:txBody>
          <a:bodyPr wrap="none" rtlCol="0">
            <a:spAutoFit/>
          </a:bodyPr>
          <a:lstStyle/>
          <a:p>
            <a:r>
              <a:rPr lang="en-US" sz="1600" dirty="0">
                <a:latin typeface="Calibri" panose="020F0502020204030204" pitchFamily="34" charset="0"/>
              </a:rPr>
              <a:t>Select the channel</a:t>
            </a:r>
          </a:p>
        </p:txBody>
      </p:sp>
      <p:cxnSp>
        <p:nvCxnSpPr>
          <p:cNvPr id="6" name="Straight Arrow Connector 5"/>
          <p:cNvCxnSpPr>
            <a:stCxn id="5" idx="3"/>
          </p:cNvCxnSpPr>
          <p:nvPr/>
        </p:nvCxnSpPr>
        <p:spPr>
          <a:xfrm>
            <a:off x="2357026" y="3301738"/>
            <a:ext cx="747912" cy="0"/>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43095" y="3542893"/>
            <a:ext cx="1597873" cy="338554"/>
          </a:xfrm>
          <a:prstGeom prst="rect">
            <a:avLst/>
          </a:prstGeom>
          <a:noFill/>
        </p:spPr>
        <p:txBody>
          <a:bodyPr wrap="none" rtlCol="0">
            <a:spAutoFit/>
          </a:bodyPr>
          <a:lstStyle/>
          <a:p>
            <a:r>
              <a:rPr lang="en-US" sz="1600" dirty="0">
                <a:latin typeface="Calibri" panose="020F0502020204030204" pitchFamily="34" charset="0"/>
              </a:rPr>
              <a:t>Browse for file(s)</a:t>
            </a:r>
          </a:p>
        </p:txBody>
      </p:sp>
      <p:cxnSp>
        <p:nvCxnSpPr>
          <p:cNvPr id="8" name="Straight Arrow Connector 7"/>
          <p:cNvCxnSpPr>
            <a:stCxn id="7" idx="3"/>
          </p:cNvCxnSpPr>
          <p:nvPr/>
        </p:nvCxnSpPr>
        <p:spPr>
          <a:xfrm>
            <a:off x="2240968" y="3712170"/>
            <a:ext cx="863970" cy="0"/>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710024" y="4483572"/>
            <a:ext cx="1991471" cy="338554"/>
          </a:xfrm>
          <a:prstGeom prst="rect">
            <a:avLst/>
          </a:prstGeom>
          <a:noFill/>
        </p:spPr>
        <p:txBody>
          <a:bodyPr wrap="square" rtlCol="0">
            <a:spAutoFit/>
          </a:bodyPr>
          <a:lstStyle/>
          <a:p>
            <a:r>
              <a:rPr lang="en-US" sz="1600" dirty="0">
                <a:latin typeface="Calibri" panose="020F0502020204030204" pitchFamily="34" charset="0"/>
              </a:rPr>
              <a:t>Title and description</a:t>
            </a:r>
          </a:p>
        </p:txBody>
      </p:sp>
      <p:sp>
        <p:nvSpPr>
          <p:cNvPr id="10" name="Right Brace 9"/>
          <p:cNvSpPr/>
          <p:nvPr/>
        </p:nvSpPr>
        <p:spPr>
          <a:xfrm>
            <a:off x="6035377" y="4166996"/>
            <a:ext cx="200967" cy="9767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Arrow Connector 10"/>
          <p:cNvCxnSpPr>
            <a:stCxn id="9" idx="1"/>
          </p:cNvCxnSpPr>
          <p:nvPr/>
        </p:nvCxnSpPr>
        <p:spPr>
          <a:xfrm flipH="1">
            <a:off x="6380704" y="4652849"/>
            <a:ext cx="2329320" cy="0"/>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43095" y="5222636"/>
            <a:ext cx="1423210" cy="338554"/>
          </a:xfrm>
          <a:prstGeom prst="rect">
            <a:avLst/>
          </a:prstGeom>
          <a:noFill/>
        </p:spPr>
        <p:txBody>
          <a:bodyPr wrap="none" rtlCol="0">
            <a:spAutoFit/>
          </a:bodyPr>
          <a:lstStyle/>
          <a:p>
            <a:r>
              <a:rPr lang="en-US" sz="1600" dirty="0">
                <a:latin typeface="Calibri" panose="020F0502020204030204" pitchFamily="34" charset="0"/>
              </a:rPr>
              <a:t>Upload control</a:t>
            </a:r>
          </a:p>
        </p:txBody>
      </p:sp>
      <p:cxnSp>
        <p:nvCxnSpPr>
          <p:cNvPr id="16" name="Straight Arrow Connector 15"/>
          <p:cNvCxnSpPr>
            <a:stCxn id="15" idx="3"/>
          </p:cNvCxnSpPr>
          <p:nvPr/>
        </p:nvCxnSpPr>
        <p:spPr>
          <a:xfrm>
            <a:off x="2066305" y="5391913"/>
            <a:ext cx="1038633" cy="0"/>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133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Tab 5 – Re-Authentication</a:t>
            </a:r>
          </a:p>
        </p:txBody>
      </p:sp>
      <p:sp>
        <p:nvSpPr>
          <p:cNvPr id="3" name="Content Placeholder 2"/>
          <p:cNvSpPr>
            <a:spLocks noGrp="1"/>
          </p:cNvSpPr>
          <p:nvPr>
            <p:ph idx="1"/>
          </p:nvPr>
        </p:nvSpPr>
        <p:spPr/>
        <p:txBody>
          <a:bodyPr/>
          <a:lstStyle/>
          <a:p>
            <a:pPr>
              <a:buNone/>
            </a:pPr>
            <a:r>
              <a:rPr lang="en-US" dirty="0">
                <a:solidFill>
                  <a:schemeClr val="bg1"/>
                </a:solidFill>
              </a:rPr>
              <a:t>The</a:t>
            </a:r>
            <a:r>
              <a:rPr lang="en-US" dirty="0"/>
              <a:t> last tab allows the user to authenticate with their own id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4408" y="1975104"/>
            <a:ext cx="5286146" cy="1662074"/>
          </a:xfrm>
          <a:prstGeom prst="rect">
            <a:avLst/>
          </a:prstGeom>
          <a:ln>
            <a:solidFill>
              <a:schemeClr val="accent1"/>
            </a:solidFill>
          </a:ln>
        </p:spPr>
      </p:pic>
      <p:sp>
        <p:nvSpPr>
          <p:cNvPr id="5" name="TextBox 4"/>
          <p:cNvSpPr txBox="1"/>
          <p:nvPr/>
        </p:nvSpPr>
        <p:spPr>
          <a:xfrm>
            <a:off x="643095" y="3102317"/>
            <a:ext cx="1668026" cy="584775"/>
          </a:xfrm>
          <a:prstGeom prst="rect">
            <a:avLst/>
          </a:prstGeom>
          <a:noFill/>
        </p:spPr>
        <p:txBody>
          <a:bodyPr wrap="square" rtlCol="0">
            <a:spAutoFit/>
          </a:bodyPr>
          <a:lstStyle/>
          <a:p>
            <a:r>
              <a:rPr lang="en-US" sz="1600" dirty="0">
                <a:latin typeface="Calibri" panose="020F0502020204030204" pitchFamily="34" charset="0"/>
              </a:rPr>
              <a:t>Authenticate with identity provider</a:t>
            </a:r>
          </a:p>
        </p:txBody>
      </p:sp>
      <p:cxnSp>
        <p:nvCxnSpPr>
          <p:cNvPr id="6" name="Straight Arrow Connector 5"/>
          <p:cNvCxnSpPr>
            <a:stCxn id="5" idx="3"/>
          </p:cNvCxnSpPr>
          <p:nvPr/>
        </p:nvCxnSpPr>
        <p:spPr>
          <a:xfrm>
            <a:off x="2311121" y="3394705"/>
            <a:ext cx="793820" cy="0"/>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26193" b="27368"/>
          <a:stretch/>
        </p:blipFill>
        <p:spPr>
          <a:xfrm>
            <a:off x="6701295" y="3865991"/>
            <a:ext cx="5303520" cy="2468880"/>
          </a:xfrm>
          <a:prstGeom prst="rect">
            <a:avLst/>
          </a:prstGeom>
          <a:ln>
            <a:solidFill>
              <a:schemeClr val="bg2">
                <a:lumMod val="75000"/>
              </a:schemeClr>
            </a:solidFill>
          </a:ln>
        </p:spPr>
      </p:pic>
      <p:cxnSp>
        <p:nvCxnSpPr>
          <p:cNvPr id="11" name="Curved Connector 10"/>
          <p:cNvCxnSpPr>
            <a:stCxn id="4" idx="2"/>
            <a:endCxn id="9" idx="1"/>
          </p:cNvCxnSpPr>
          <p:nvPr/>
        </p:nvCxnSpPr>
        <p:spPr>
          <a:xfrm rot="16200000" flipH="1">
            <a:off x="5572762" y="3971897"/>
            <a:ext cx="1463253" cy="793814"/>
          </a:xfrm>
          <a:prstGeom prst="curvedConnector2">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11451" y="5633402"/>
            <a:ext cx="1668026" cy="584775"/>
          </a:xfrm>
          <a:prstGeom prst="rect">
            <a:avLst/>
          </a:prstGeom>
          <a:noFill/>
        </p:spPr>
        <p:txBody>
          <a:bodyPr wrap="square" rtlCol="0">
            <a:spAutoFit/>
          </a:bodyPr>
          <a:lstStyle/>
          <a:p>
            <a:r>
              <a:rPr lang="en-US" sz="1600" dirty="0">
                <a:latin typeface="Calibri" panose="020F0502020204030204" pitchFamily="34" charset="0"/>
              </a:rPr>
              <a:t>New channel and video content</a:t>
            </a:r>
          </a:p>
        </p:txBody>
      </p:sp>
      <p:cxnSp>
        <p:nvCxnSpPr>
          <p:cNvPr id="13" name="Straight Arrow Connector 12"/>
          <p:cNvCxnSpPr>
            <a:stCxn id="12" idx="3"/>
          </p:cNvCxnSpPr>
          <p:nvPr/>
        </p:nvCxnSpPr>
        <p:spPr>
          <a:xfrm>
            <a:off x="5779477" y="5925790"/>
            <a:ext cx="793820" cy="0"/>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815755" y="2728479"/>
            <a:ext cx="1668026" cy="584775"/>
          </a:xfrm>
          <a:prstGeom prst="rect">
            <a:avLst/>
          </a:prstGeom>
          <a:noFill/>
        </p:spPr>
        <p:txBody>
          <a:bodyPr wrap="square" rtlCol="0">
            <a:spAutoFit/>
          </a:bodyPr>
          <a:lstStyle/>
          <a:p>
            <a:r>
              <a:rPr lang="en-US" sz="1600" dirty="0">
                <a:latin typeface="Calibri" panose="020F0502020204030204" pitchFamily="34" charset="0"/>
              </a:rPr>
              <a:t>Updated account information</a:t>
            </a:r>
          </a:p>
        </p:txBody>
      </p:sp>
      <p:cxnSp>
        <p:nvCxnSpPr>
          <p:cNvPr id="15" name="Straight Arrow Connector 14"/>
          <p:cNvCxnSpPr>
            <a:stCxn id="14" idx="2"/>
          </p:cNvCxnSpPr>
          <p:nvPr/>
        </p:nvCxnSpPr>
        <p:spPr>
          <a:xfrm>
            <a:off x="9649768" y="3313254"/>
            <a:ext cx="0" cy="513693"/>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9120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800" dirty="0"/>
              <a:t>Technology Code Review</a:t>
            </a:r>
          </a:p>
          <a:p>
            <a:pPr marL="0" indent="0" algn="ctr">
              <a:buNone/>
            </a:pPr>
            <a:r>
              <a:rPr lang="en-US" sz="1800" dirty="0"/>
              <a:t>(HTML, CSS, PHP and Javascript: the informative section)</a:t>
            </a:r>
          </a:p>
        </p:txBody>
      </p:sp>
      <p:sp>
        <p:nvSpPr>
          <p:cNvPr id="4" name="TextBox 3"/>
          <p:cNvSpPr txBox="1"/>
          <p:nvPr/>
        </p:nvSpPr>
        <p:spPr>
          <a:xfrm>
            <a:off x="274320" y="5486400"/>
            <a:ext cx="1765804" cy="646331"/>
          </a:xfrm>
          <a:prstGeom prst="rect">
            <a:avLst/>
          </a:prstGeom>
          <a:noFill/>
        </p:spPr>
        <p:txBody>
          <a:bodyPr wrap="none" rtlCol="0">
            <a:spAutoFit/>
          </a:bodyPr>
          <a:lstStyle/>
          <a:p>
            <a:r>
              <a:rPr lang="en-US" sz="1200" dirty="0">
                <a:latin typeface="Calibri" panose="020F0502020204030204" pitchFamily="34" charset="0"/>
              </a:rPr>
              <a:t>Solution Overview</a:t>
            </a:r>
          </a:p>
          <a:p>
            <a:r>
              <a:rPr lang="en-US" sz="1200" b="1" dirty="0">
                <a:latin typeface="Calibri" panose="020F0502020204030204" pitchFamily="34" charset="0"/>
              </a:rPr>
              <a:t>Technology Code Review</a:t>
            </a:r>
          </a:p>
          <a:p>
            <a:r>
              <a:rPr lang="en-US" sz="1200" dirty="0">
                <a:latin typeface="Calibri" panose="020F0502020204030204" pitchFamily="34" charset="0"/>
              </a:rPr>
              <a:t>Debugging Overview</a:t>
            </a:r>
          </a:p>
        </p:txBody>
      </p:sp>
    </p:spTree>
    <p:extLst>
      <p:ext uri="{BB962C8B-B14F-4D97-AF65-F5344CB8AC3E}">
        <p14:creationId xmlns:p14="http://schemas.microsoft.com/office/powerpoint/2010/main" val="1748199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the workshop</a:t>
            </a:r>
          </a:p>
        </p:txBody>
      </p:sp>
      <p:sp>
        <p:nvSpPr>
          <p:cNvPr id="3" name="Content Placeholder 2"/>
          <p:cNvSpPr>
            <a:spLocks noGrp="1"/>
          </p:cNvSpPr>
          <p:nvPr>
            <p:ph idx="1"/>
          </p:nvPr>
        </p:nvSpPr>
        <p:spPr/>
        <p:txBody>
          <a:bodyPr/>
          <a:lstStyle/>
          <a:p>
            <a:pPr>
              <a:buNone/>
            </a:pPr>
            <a:r>
              <a:rPr lang="en-US" dirty="0"/>
              <a:t>This section will briefly review code samples for the various languages used in the workshop</a:t>
            </a:r>
          </a:p>
          <a:p>
            <a:pPr>
              <a:buNone/>
            </a:pPr>
            <a:endParaRPr lang="en-US" dirty="0"/>
          </a:p>
          <a:p>
            <a:pPr>
              <a:buNone/>
            </a:pPr>
            <a:r>
              <a:rPr lang="en-US" dirty="0"/>
              <a:t>The Channel and Player APIs provides access to account content, and then the output must be managed and formatted for useful user experience</a:t>
            </a:r>
          </a:p>
          <a:p>
            <a:pPr>
              <a:buNone/>
            </a:pPr>
            <a:endParaRPr lang="en-US" dirty="0"/>
          </a:p>
          <a:p>
            <a:pPr>
              <a:buNone/>
            </a:pPr>
            <a:r>
              <a:rPr lang="en-US" dirty="0"/>
              <a:t>First let’s look at the default HTML</a:t>
            </a:r>
          </a:p>
        </p:txBody>
      </p:sp>
    </p:spTree>
    <p:extLst>
      <p:ext uri="{BB962C8B-B14F-4D97-AF65-F5344CB8AC3E}">
        <p14:creationId xmlns:p14="http://schemas.microsoft.com/office/powerpoint/2010/main" val="2824368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 Home Page Headings</a:t>
            </a:r>
          </a:p>
        </p:txBody>
      </p:sp>
      <p:sp>
        <p:nvSpPr>
          <p:cNvPr id="3" name="Content Placeholder 2"/>
          <p:cNvSpPr>
            <a:spLocks noGrp="1"/>
          </p:cNvSpPr>
          <p:nvPr>
            <p:ph idx="1"/>
          </p:nvPr>
        </p:nvSpPr>
        <p:spPr>
          <a:xfrm>
            <a:off x="423746" y="1132137"/>
            <a:ext cx="11344508" cy="4844874"/>
          </a:xfrm>
        </p:spPr>
        <p:txBody>
          <a:bodyPr/>
          <a:lstStyle/>
          <a:p>
            <a:pPr>
              <a:buNone/>
            </a:pPr>
            <a:r>
              <a:rPr lang="en-US" dirty="0"/>
              <a:t>The default web page provides a tabbed structure that will contain the various API functions</a:t>
            </a:r>
          </a:p>
          <a:p>
            <a:pPr>
              <a:buNone/>
            </a:pPr>
            <a:endParaRPr lang="en-US" sz="1000" dirty="0"/>
          </a:p>
          <a:p>
            <a:pPr>
              <a:buNone/>
            </a:pPr>
            <a:r>
              <a:rPr lang="en-US" dirty="0"/>
              <a:t>The header content is defined in 2 &lt;DIV&gt; blocks</a:t>
            </a:r>
          </a:p>
          <a:p>
            <a:endParaRPr lang="en-US" dirty="0"/>
          </a:p>
          <a:p>
            <a:endParaRPr lang="en-US" dirty="0"/>
          </a:p>
          <a:p>
            <a:endParaRPr lang="en-US" dirty="0"/>
          </a:p>
          <a:p>
            <a:endParaRPr lang="en-US" dirty="0"/>
          </a:p>
          <a:p>
            <a:endParaRPr lang="en-US" dirty="0"/>
          </a:p>
          <a:p>
            <a:endParaRPr lang="en-US" dirty="0"/>
          </a:p>
          <a:p>
            <a:pPr>
              <a:buNone/>
            </a:pPr>
            <a:r>
              <a:rPr lang="en-US" dirty="0"/>
              <a:t>CSS settings control the appearance of the 2 sections and the font sizes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389" y="2160254"/>
            <a:ext cx="9751162" cy="1937004"/>
          </a:xfrm>
          <a:prstGeom prst="rect">
            <a:avLst/>
          </a:prstGeom>
        </p:spPr>
      </p:pic>
      <p:sp>
        <p:nvSpPr>
          <p:cNvPr id="6" name="Rectangle 5"/>
          <p:cNvSpPr/>
          <p:nvPr/>
        </p:nvSpPr>
        <p:spPr>
          <a:xfrm>
            <a:off x="1142999" y="2160254"/>
            <a:ext cx="1741715" cy="2454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142999" y="3094664"/>
            <a:ext cx="3352801" cy="2472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urved Connector 8"/>
          <p:cNvCxnSpPr>
            <a:stCxn id="6" idx="3"/>
            <a:endCxn id="7" idx="3"/>
          </p:cNvCxnSpPr>
          <p:nvPr/>
        </p:nvCxnSpPr>
        <p:spPr>
          <a:xfrm>
            <a:off x="2884714" y="2282999"/>
            <a:ext cx="1611086" cy="935290"/>
          </a:xfrm>
          <a:prstGeom prst="curvedConnector3">
            <a:avLst>
              <a:gd name="adj1" fmla="val 223648"/>
            </a:avLst>
          </a:prstGeom>
          <a:ln>
            <a:tailEnd type="non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36" y="4818837"/>
            <a:ext cx="2342921" cy="1547851"/>
          </a:xfrm>
          <a:prstGeom prst="rect">
            <a:avLst/>
          </a:prstGeom>
        </p:spPr>
      </p:pic>
      <p:sp>
        <p:nvSpPr>
          <p:cNvPr id="17" name="TextBox 16"/>
          <p:cNvSpPr txBox="1"/>
          <p:nvPr/>
        </p:nvSpPr>
        <p:spPr>
          <a:xfrm>
            <a:off x="4898572" y="5192485"/>
            <a:ext cx="3718710" cy="338554"/>
          </a:xfrm>
          <a:prstGeom prst="rect">
            <a:avLst/>
          </a:prstGeom>
          <a:noFill/>
        </p:spPr>
        <p:txBody>
          <a:bodyPr wrap="none" rtlCol="0">
            <a:spAutoFit/>
          </a:bodyPr>
          <a:lstStyle/>
          <a:p>
            <a:r>
              <a:rPr lang="en-US" sz="1600" dirty="0">
                <a:latin typeface="Calibri" panose="020F0502020204030204" pitchFamily="34" charset="0"/>
              </a:rPr>
              <a:t>Both sections have the same visual design </a:t>
            </a:r>
          </a:p>
        </p:txBody>
      </p:sp>
      <p:sp>
        <p:nvSpPr>
          <p:cNvPr id="18" name="TextBox 17"/>
          <p:cNvSpPr txBox="1"/>
          <p:nvPr/>
        </p:nvSpPr>
        <p:spPr>
          <a:xfrm>
            <a:off x="4898572" y="5674934"/>
            <a:ext cx="3314497" cy="338554"/>
          </a:xfrm>
          <a:prstGeom prst="rect">
            <a:avLst/>
          </a:prstGeom>
          <a:noFill/>
        </p:spPr>
        <p:txBody>
          <a:bodyPr wrap="none" rtlCol="0">
            <a:spAutoFit/>
          </a:bodyPr>
          <a:lstStyle/>
          <a:p>
            <a:r>
              <a:rPr lang="en-US" sz="1600" dirty="0">
                <a:latin typeface="Calibri" panose="020F0502020204030204" pitchFamily="34" charset="0"/>
              </a:rPr>
              <a:t>The lower section uses a smaller font </a:t>
            </a:r>
          </a:p>
        </p:txBody>
      </p:sp>
      <p:cxnSp>
        <p:nvCxnSpPr>
          <p:cNvPr id="20" name="Straight Arrow Connector 19"/>
          <p:cNvCxnSpPr>
            <a:stCxn id="17" idx="1"/>
          </p:cNvCxnSpPr>
          <p:nvPr/>
        </p:nvCxnSpPr>
        <p:spPr>
          <a:xfrm flipH="1" flipV="1">
            <a:off x="2884714" y="5279571"/>
            <a:ext cx="2013858" cy="82191"/>
          </a:xfrm>
          <a:prstGeom prst="straightConnector1">
            <a:avLst/>
          </a:prstGeom>
          <a:ln w="1905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1"/>
          </p:cNvCxnSpPr>
          <p:nvPr/>
        </p:nvCxnSpPr>
        <p:spPr>
          <a:xfrm flipH="1">
            <a:off x="2558143" y="5844211"/>
            <a:ext cx="2340429" cy="239130"/>
          </a:xfrm>
          <a:prstGeom prst="straightConnector1">
            <a:avLst/>
          </a:prstGeom>
          <a:ln w="1905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238550" y="2145927"/>
            <a:ext cx="3457037" cy="584775"/>
          </a:xfrm>
          <a:prstGeom prst="rect">
            <a:avLst/>
          </a:prstGeom>
          <a:noFill/>
        </p:spPr>
        <p:txBody>
          <a:bodyPr wrap="square" rtlCol="0">
            <a:spAutoFit/>
          </a:bodyPr>
          <a:lstStyle/>
          <a:p>
            <a:r>
              <a:rPr lang="en-US" sz="1600" dirty="0">
                <a:latin typeface="Calibri" panose="020F0502020204030204" pitchFamily="34" charset="0"/>
              </a:rPr>
              <a:t>Inline PHP code dynamically loads the account’s email address and id </a:t>
            </a:r>
          </a:p>
        </p:txBody>
      </p:sp>
      <p:cxnSp>
        <p:nvCxnSpPr>
          <p:cNvPr id="26" name="Straight Arrow Connector 25"/>
          <p:cNvCxnSpPr>
            <a:stCxn id="24" idx="2"/>
          </p:cNvCxnSpPr>
          <p:nvPr/>
        </p:nvCxnSpPr>
        <p:spPr>
          <a:xfrm flipH="1">
            <a:off x="8077200" y="2730702"/>
            <a:ext cx="889869" cy="591269"/>
          </a:xfrm>
          <a:prstGeom prst="straightConnector1">
            <a:avLst/>
          </a:prstGeom>
          <a:ln w="1905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117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 Home Page Tabs appearance</a:t>
            </a:r>
          </a:p>
        </p:txBody>
      </p:sp>
      <p:sp>
        <p:nvSpPr>
          <p:cNvPr id="3" name="Content Placeholder 2"/>
          <p:cNvSpPr>
            <a:spLocks noGrp="1"/>
          </p:cNvSpPr>
          <p:nvPr>
            <p:ph idx="1"/>
          </p:nvPr>
        </p:nvSpPr>
        <p:spPr/>
        <p:txBody>
          <a:bodyPr/>
          <a:lstStyle/>
          <a:p>
            <a:pPr>
              <a:buNone/>
            </a:pPr>
            <a:r>
              <a:rPr lang="en-US" dirty="0"/>
              <a:t>The tab structure is in two parts, the tabs themselves and the content blocks for each tab</a:t>
            </a:r>
          </a:p>
          <a:p>
            <a:endParaRPr lang="en-US" dirty="0"/>
          </a:p>
          <a:p>
            <a:endParaRPr lang="en-US" dirty="0"/>
          </a:p>
          <a:p>
            <a:endParaRPr lang="en-US" dirty="0"/>
          </a:p>
          <a:p>
            <a:endParaRPr lang="en-US" dirty="0"/>
          </a:p>
          <a:p>
            <a:pPr>
              <a:buNone/>
            </a:pPr>
            <a:r>
              <a:rPr lang="en-US" dirty="0"/>
              <a:t>Two CSS classes define the appearance of the tabs, which are actually buttons with special formatting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744" y="1718309"/>
            <a:ext cx="9870034" cy="143057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355" y="4069166"/>
            <a:ext cx="2542032" cy="1143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6373" y="3775249"/>
            <a:ext cx="4251960" cy="2048256"/>
          </a:xfrm>
          <a:prstGeom prst="rect">
            <a:avLst/>
          </a:prstGeom>
        </p:spPr>
      </p:pic>
      <p:sp>
        <p:nvSpPr>
          <p:cNvPr id="7" name="TextBox 6"/>
          <p:cNvSpPr txBox="1"/>
          <p:nvPr/>
        </p:nvSpPr>
        <p:spPr>
          <a:xfrm>
            <a:off x="647146" y="5694623"/>
            <a:ext cx="2923366" cy="584775"/>
          </a:xfrm>
          <a:prstGeom prst="rect">
            <a:avLst/>
          </a:prstGeom>
          <a:noFill/>
        </p:spPr>
        <p:txBody>
          <a:bodyPr wrap="square" rtlCol="0">
            <a:spAutoFit/>
          </a:bodyPr>
          <a:lstStyle/>
          <a:p>
            <a:r>
              <a:rPr lang="en-US" sz="1600" dirty="0">
                <a:latin typeface="Calibri" panose="020F0502020204030204" pitchFamily="34" charset="0"/>
              </a:rPr>
              <a:t>Determines how the tab buttons are organized on the page</a:t>
            </a:r>
          </a:p>
        </p:txBody>
      </p:sp>
      <p:sp>
        <p:nvSpPr>
          <p:cNvPr id="8" name="TextBox 7"/>
          <p:cNvSpPr txBox="1"/>
          <p:nvPr/>
        </p:nvSpPr>
        <p:spPr>
          <a:xfrm>
            <a:off x="6987018" y="4381135"/>
            <a:ext cx="2112100" cy="584775"/>
          </a:xfrm>
          <a:prstGeom prst="rect">
            <a:avLst/>
          </a:prstGeom>
          <a:noFill/>
        </p:spPr>
        <p:txBody>
          <a:bodyPr wrap="square" rtlCol="0">
            <a:spAutoFit/>
          </a:bodyPr>
          <a:lstStyle/>
          <a:p>
            <a:r>
              <a:rPr lang="en-US" sz="1600" dirty="0">
                <a:latin typeface="Calibri" panose="020F0502020204030204" pitchFamily="34" charset="0"/>
              </a:rPr>
              <a:t>Determines how the tab buttons will look</a:t>
            </a:r>
          </a:p>
        </p:txBody>
      </p:sp>
      <p:cxnSp>
        <p:nvCxnSpPr>
          <p:cNvPr id="10" name="Straight Arrow Connector 9"/>
          <p:cNvCxnSpPr>
            <a:stCxn id="7" idx="0"/>
          </p:cNvCxnSpPr>
          <p:nvPr/>
        </p:nvCxnSpPr>
        <p:spPr>
          <a:xfrm flipV="1">
            <a:off x="2108829" y="5336861"/>
            <a:ext cx="57425" cy="357762"/>
          </a:xfrm>
          <a:prstGeom prst="straightConnector1">
            <a:avLst/>
          </a:prstGeom>
          <a:ln w="1905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1"/>
          </p:cNvCxnSpPr>
          <p:nvPr/>
        </p:nvCxnSpPr>
        <p:spPr>
          <a:xfrm flipH="1">
            <a:off x="6254709" y="4673523"/>
            <a:ext cx="732309" cy="104234"/>
          </a:xfrm>
          <a:prstGeom prst="straightConnector1">
            <a:avLst/>
          </a:prstGeom>
          <a:ln w="1905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94262" y="3776178"/>
            <a:ext cx="2331720" cy="1188720"/>
          </a:xfrm>
          <a:prstGeom prst="rect">
            <a:avLst/>
          </a:prstGeom>
        </p:spPr>
      </p:pic>
      <p:sp>
        <p:nvSpPr>
          <p:cNvPr id="14" name="TextBox 13"/>
          <p:cNvSpPr txBox="1"/>
          <p:nvPr/>
        </p:nvSpPr>
        <p:spPr>
          <a:xfrm>
            <a:off x="9599370" y="5531117"/>
            <a:ext cx="2048413" cy="584775"/>
          </a:xfrm>
          <a:prstGeom prst="rect">
            <a:avLst/>
          </a:prstGeom>
          <a:noFill/>
        </p:spPr>
        <p:txBody>
          <a:bodyPr wrap="square" rtlCol="0">
            <a:spAutoFit/>
          </a:bodyPr>
          <a:lstStyle/>
          <a:p>
            <a:r>
              <a:rPr lang="en-US" sz="1600" dirty="0">
                <a:latin typeface="Calibri" panose="020F0502020204030204" pitchFamily="34" charset="0"/>
              </a:rPr>
              <a:t>Changes the tab color when the tab is used</a:t>
            </a:r>
          </a:p>
        </p:txBody>
      </p:sp>
      <p:cxnSp>
        <p:nvCxnSpPr>
          <p:cNvPr id="15" name="Straight Arrow Connector 14"/>
          <p:cNvCxnSpPr>
            <a:stCxn id="14" idx="0"/>
          </p:cNvCxnSpPr>
          <p:nvPr/>
        </p:nvCxnSpPr>
        <p:spPr>
          <a:xfrm flipV="1">
            <a:off x="10623577" y="5069126"/>
            <a:ext cx="0" cy="461991"/>
          </a:xfrm>
          <a:prstGeom prst="straightConnector1">
            <a:avLst/>
          </a:prstGeom>
          <a:ln w="1905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02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Agenda</a:t>
            </a:r>
          </a:p>
        </p:txBody>
      </p:sp>
      <p:sp>
        <p:nvSpPr>
          <p:cNvPr id="3" name="Content Placeholder 2"/>
          <p:cNvSpPr>
            <a:spLocks noGrp="1"/>
          </p:cNvSpPr>
          <p:nvPr>
            <p:ph idx="1"/>
          </p:nvPr>
        </p:nvSpPr>
        <p:spPr/>
        <p:txBody>
          <a:bodyPr/>
          <a:lstStyle/>
          <a:p>
            <a:r>
              <a:rPr lang="en-US" dirty="0"/>
              <a:t>Creating Channels</a:t>
            </a:r>
          </a:p>
          <a:p>
            <a:r>
              <a:rPr lang="en-US" dirty="0"/>
              <a:t>Lab 3: Channel Create</a:t>
            </a:r>
          </a:p>
          <a:p>
            <a:r>
              <a:rPr lang="en-US" dirty="0"/>
              <a:t>File Upload to Channel</a:t>
            </a:r>
          </a:p>
          <a:p>
            <a:r>
              <a:rPr lang="en-US" dirty="0"/>
              <a:t>Lab 4: Channel Upload</a:t>
            </a:r>
          </a:p>
          <a:p>
            <a:r>
              <a:rPr lang="en-US" dirty="0"/>
              <a:t>Changing Accounts</a:t>
            </a:r>
          </a:p>
          <a:p>
            <a:r>
              <a:rPr lang="en-US" dirty="0"/>
              <a:t>Lab 5: OAuth Account Change</a:t>
            </a:r>
          </a:p>
        </p:txBody>
      </p:sp>
    </p:spTree>
    <p:extLst>
      <p:ext uri="{BB962C8B-B14F-4D97-AF65-F5344CB8AC3E}">
        <p14:creationId xmlns:p14="http://schemas.microsoft.com/office/powerpoint/2010/main" val="2285998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 Home Page Tabs programming</a:t>
            </a:r>
          </a:p>
        </p:txBody>
      </p:sp>
      <p:sp>
        <p:nvSpPr>
          <p:cNvPr id="3" name="Content Placeholder 2"/>
          <p:cNvSpPr>
            <a:spLocks noGrp="1"/>
          </p:cNvSpPr>
          <p:nvPr>
            <p:ph idx="1"/>
          </p:nvPr>
        </p:nvSpPr>
        <p:spPr/>
        <p:txBody>
          <a:bodyPr/>
          <a:lstStyle/>
          <a:p>
            <a:pPr>
              <a:buNone/>
            </a:pPr>
            <a:r>
              <a:rPr lang="en-US" dirty="0"/>
              <a:t>Each tab button also calls a Javascript function when it’s activated</a:t>
            </a:r>
          </a:p>
          <a:p>
            <a:endParaRPr lang="en-US" dirty="0"/>
          </a:p>
          <a:p>
            <a:endParaRPr lang="en-US" dirty="0"/>
          </a:p>
          <a:p>
            <a:endParaRPr lang="en-US" dirty="0"/>
          </a:p>
          <a:p>
            <a:pPr>
              <a:buNone/>
            </a:pPr>
            <a:r>
              <a:rPr lang="en-US" dirty="0"/>
              <a:t>This code determines what content is exposed</a:t>
            </a:r>
          </a:p>
        </p:txBody>
      </p:sp>
      <p:pic>
        <p:nvPicPr>
          <p:cNvPr id="4" name="Picture 3"/>
          <p:cNvPicPr>
            <a:picLocks noChangeAspect="1"/>
          </p:cNvPicPr>
          <p:nvPr/>
        </p:nvPicPr>
        <p:blipFill>
          <a:blip r:embed="rId2"/>
          <a:stretch>
            <a:fillRect/>
          </a:stretch>
        </p:blipFill>
        <p:spPr>
          <a:xfrm>
            <a:off x="802814" y="1921329"/>
            <a:ext cx="9227439" cy="267462"/>
          </a:xfrm>
          <a:prstGeom prst="rect">
            <a:avLst/>
          </a:prstGeom>
        </p:spPr>
      </p:pic>
      <p:sp>
        <p:nvSpPr>
          <p:cNvPr id="5" name="Rectangle 4"/>
          <p:cNvSpPr/>
          <p:nvPr/>
        </p:nvSpPr>
        <p:spPr>
          <a:xfrm>
            <a:off x="3287486" y="1877785"/>
            <a:ext cx="4822371" cy="375557"/>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9035" y="3429000"/>
            <a:ext cx="6080760" cy="2468880"/>
          </a:xfrm>
          <a:prstGeom prst="rect">
            <a:avLst/>
          </a:prstGeom>
        </p:spPr>
      </p:pic>
      <p:sp>
        <p:nvSpPr>
          <p:cNvPr id="7" name="TextBox 6"/>
          <p:cNvSpPr txBox="1"/>
          <p:nvPr/>
        </p:nvSpPr>
        <p:spPr>
          <a:xfrm>
            <a:off x="7923189" y="3149917"/>
            <a:ext cx="1721554" cy="584775"/>
          </a:xfrm>
          <a:prstGeom prst="rect">
            <a:avLst/>
          </a:prstGeom>
          <a:noFill/>
        </p:spPr>
        <p:txBody>
          <a:bodyPr wrap="square" rtlCol="0">
            <a:spAutoFit/>
          </a:bodyPr>
          <a:lstStyle/>
          <a:p>
            <a:r>
              <a:rPr lang="en-US" sz="1600" dirty="0">
                <a:latin typeface="Calibri" panose="020F0502020204030204" pitchFamily="34" charset="0"/>
              </a:rPr>
              <a:t>Hide all of the tab content blocks</a:t>
            </a:r>
          </a:p>
        </p:txBody>
      </p:sp>
      <p:cxnSp>
        <p:nvCxnSpPr>
          <p:cNvPr id="8" name="Straight Arrow Connector 7"/>
          <p:cNvCxnSpPr>
            <a:stCxn id="7" idx="1"/>
          </p:cNvCxnSpPr>
          <p:nvPr/>
        </p:nvCxnSpPr>
        <p:spPr>
          <a:xfrm flipH="1">
            <a:off x="6945086" y="3442305"/>
            <a:ext cx="978103" cy="292387"/>
          </a:xfrm>
          <a:prstGeom prst="straightConnector1">
            <a:avLst/>
          </a:prstGeom>
          <a:ln w="1905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23746" y="4139626"/>
            <a:ext cx="1470366" cy="584775"/>
          </a:xfrm>
          <a:prstGeom prst="rect">
            <a:avLst/>
          </a:prstGeom>
          <a:noFill/>
        </p:spPr>
        <p:txBody>
          <a:bodyPr wrap="square" rtlCol="0">
            <a:spAutoFit/>
          </a:bodyPr>
          <a:lstStyle/>
          <a:p>
            <a:r>
              <a:rPr lang="en-US" sz="1600" dirty="0">
                <a:latin typeface="Calibri" panose="020F0502020204030204" pitchFamily="34" charset="0"/>
              </a:rPr>
              <a:t>Make all of the tabs inactive</a:t>
            </a:r>
          </a:p>
        </p:txBody>
      </p:sp>
      <p:cxnSp>
        <p:nvCxnSpPr>
          <p:cNvPr id="12" name="Straight Arrow Connector 11"/>
          <p:cNvCxnSpPr>
            <a:stCxn id="11" idx="3"/>
          </p:cNvCxnSpPr>
          <p:nvPr/>
        </p:nvCxnSpPr>
        <p:spPr>
          <a:xfrm>
            <a:off x="1894112" y="4432014"/>
            <a:ext cx="947058" cy="125156"/>
          </a:xfrm>
          <a:prstGeom prst="straightConnector1">
            <a:avLst/>
          </a:prstGeom>
          <a:ln w="1905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851571" y="5313105"/>
            <a:ext cx="2001592" cy="830997"/>
          </a:xfrm>
          <a:prstGeom prst="rect">
            <a:avLst/>
          </a:prstGeom>
          <a:noFill/>
        </p:spPr>
        <p:txBody>
          <a:bodyPr wrap="square" rtlCol="0">
            <a:spAutoFit/>
          </a:bodyPr>
          <a:lstStyle/>
          <a:p>
            <a:r>
              <a:rPr lang="en-US" sz="1600" dirty="0">
                <a:latin typeface="Calibri" panose="020F0502020204030204" pitchFamily="34" charset="0"/>
              </a:rPr>
              <a:t>Expose the current tab’s content and make it the active tab</a:t>
            </a:r>
          </a:p>
        </p:txBody>
      </p:sp>
      <p:cxnSp>
        <p:nvCxnSpPr>
          <p:cNvPr id="18" name="Straight Arrow Connector 17"/>
          <p:cNvCxnSpPr>
            <a:stCxn id="17" idx="1"/>
          </p:cNvCxnSpPr>
          <p:nvPr/>
        </p:nvCxnSpPr>
        <p:spPr>
          <a:xfrm flipH="1">
            <a:off x="8915400" y="5728604"/>
            <a:ext cx="936171" cy="0"/>
          </a:xfrm>
          <a:prstGeom prst="straightConnector1">
            <a:avLst/>
          </a:prstGeom>
          <a:ln w="1905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54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 – Overview</a:t>
            </a:r>
          </a:p>
        </p:txBody>
      </p:sp>
      <p:sp>
        <p:nvSpPr>
          <p:cNvPr id="3" name="Content Placeholder 2"/>
          <p:cNvSpPr>
            <a:spLocks noGrp="1"/>
          </p:cNvSpPr>
          <p:nvPr>
            <p:ph idx="1"/>
          </p:nvPr>
        </p:nvSpPr>
        <p:spPr/>
        <p:txBody>
          <a:bodyPr/>
          <a:lstStyle/>
          <a:p>
            <a:pPr>
              <a:buNone/>
            </a:pPr>
            <a:r>
              <a:rPr lang="en-US" dirty="0"/>
              <a:t>PHP code runs on the server and has a wide variety of capabilities</a:t>
            </a:r>
          </a:p>
          <a:p>
            <a:pPr lvl="1"/>
            <a:r>
              <a:rPr lang="en-US" sz="1600" dirty="0"/>
              <a:t>Generate dynamic page content</a:t>
            </a:r>
          </a:p>
          <a:p>
            <a:pPr lvl="1"/>
            <a:r>
              <a:rPr lang="en-US" sz="1600" dirty="0"/>
              <a:t>Create, open, read, write, delete, and close files on the server</a:t>
            </a:r>
          </a:p>
          <a:p>
            <a:pPr lvl="1"/>
            <a:r>
              <a:rPr lang="en-US" sz="1600" dirty="0"/>
              <a:t>Collect form data</a:t>
            </a:r>
          </a:p>
          <a:p>
            <a:pPr lvl="1"/>
            <a:r>
              <a:rPr lang="en-US" sz="1600" dirty="0"/>
              <a:t>Send and receive cookies</a:t>
            </a:r>
          </a:p>
          <a:p>
            <a:pPr lvl="1"/>
            <a:r>
              <a:rPr lang="en-US" sz="1600" dirty="0"/>
              <a:t>Add, delete, modify data in your database</a:t>
            </a:r>
          </a:p>
          <a:p>
            <a:pPr lvl="1"/>
            <a:r>
              <a:rPr lang="en-US" sz="1600" dirty="0"/>
              <a:t>Control user-access</a:t>
            </a:r>
          </a:p>
          <a:p>
            <a:pPr lvl="1"/>
            <a:r>
              <a:rPr lang="en-US" sz="1600" dirty="0"/>
              <a:t>Encrypt data</a:t>
            </a:r>
          </a:p>
          <a:p>
            <a:endParaRPr lang="en-US" dirty="0"/>
          </a:p>
          <a:p>
            <a:pPr>
              <a:buNone/>
            </a:pPr>
            <a:r>
              <a:rPr lang="en-US" dirty="0"/>
              <a:t>This workshop will use it to generate page content, collect form data and store application data in a local session environment</a:t>
            </a:r>
          </a:p>
        </p:txBody>
      </p:sp>
    </p:spTree>
    <p:extLst>
      <p:ext uri="{BB962C8B-B14F-4D97-AF65-F5344CB8AC3E}">
        <p14:creationId xmlns:p14="http://schemas.microsoft.com/office/powerpoint/2010/main" val="2778336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 - Setup</a:t>
            </a:r>
          </a:p>
        </p:txBody>
      </p:sp>
      <p:sp>
        <p:nvSpPr>
          <p:cNvPr id="3" name="Content Placeholder 2"/>
          <p:cNvSpPr>
            <a:spLocks noGrp="1"/>
          </p:cNvSpPr>
          <p:nvPr>
            <p:ph idx="1"/>
          </p:nvPr>
        </p:nvSpPr>
        <p:spPr/>
        <p:txBody>
          <a:bodyPr/>
          <a:lstStyle/>
          <a:p>
            <a:pPr>
              <a:buNone/>
            </a:pPr>
            <a:r>
              <a:rPr lang="en-US" dirty="0"/>
              <a:t>The home tab has PHP code embedded that gathers the default account access and saves it for subsequent script invocations</a:t>
            </a:r>
          </a:p>
          <a:p>
            <a:endParaRPr lang="en-US" dirty="0"/>
          </a:p>
          <a:p>
            <a:endParaRPr lang="en-US" dirty="0"/>
          </a:p>
          <a:p>
            <a:endParaRPr lang="en-US" dirty="0"/>
          </a:p>
          <a:p>
            <a:pPr>
              <a:buNone/>
            </a:pPr>
            <a:r>
              <a:rPr lang="en-US" dirty="0"/>
              <a:t>Output from a PHP script will be displayed where the script is located in the HTML</a:t>
            </a:r>
          </a:p>
          <a:p>
            <a:pPr lvl="1"/>
            <a:r>
              <a:rPr lang="en-US" sz="1800" dirty="0"/>
              <a:t>This initial script doesn’t have any output, it does the initial login and saves the access token</a:t>
            </a:r>
          </a:p>
          <a:p>
            <a:pPr lvl="1"/>
            <a:r>
              <a:rPr lang="en-US" sz="1800" dirty="0"/>
              <a:t>Running on the server, it has access to any file packaged with the project, or on the server itself</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330" y="2252798"/>
            <a:ext cx="3172968" cy="94183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670" y="4437018"/>
            <a:ext cx="7616952" cy="1865376"/>
          </a:xfrm>
          <a:prstGeom prst="rect">
            <a:avLst/>
          </a:prstGeom>
        </p:spPr>
      </p:pic>
      <p:sp>
        <p:nvSpPr>
          <p:cNvPr id="7" name="TextBox 6"/>
          <p:cNvSpPr txBox="1"/>
          <p:nvPr/>
        </p:nvSpPr>
        <p:spPr>
          <a:xfrm>
            <a:off x="9339942" y="4866790"/>
            <a:ext cx="1469572" cy="584775"/>
          </a:xfrm>
          <a:prstGeom prst="rect">
            <a:avLst/>
          </a:prstGeom>
          <a:noFill/>
        </p:spPr>
        <p:txBody>
          <a:bodyPr wrap="square" rtlCol="0">
            <a:spAutoFit/>
          </a:bodyPr>
          <a:lstStyle/>
          <a:p>
            <a:r>
              <a:rPr lang="en-US" sz="1600" dirty="0">
                <a:latin typeface="Calibri" panose="020F0502020204030204" pitchFamily="34" charset="0"/>
              </a:rPr>
              <a:t>Open the local project file</a:t>
            </a:r>
          </a:p>
        </p:txBody>
      </p:sp>
      <p:cxnSp>
        <p:nvCxnSpPr>
          <p:cNvPr id="8" name="Straight Arrow Connector 7"/>
          <p:cNvCxnSpPr>
            <a:stCxn id="7" idx="1"/>
          </p:cNvCxnSpPr>
          <p:nvPr/>
        </p:nvCxnSpPr>
        <p:spPr>
          <a:xfrm flipH="1" flipV="1">
            <a:off x="8251371" y="4866790"/>
            <a:ext cx="1088571" cy="292388"/>
          </a:xfrm>
          <a:prstGeom prst="straightConnector1">
            <a:avLst/>
          </a:prstGeom>
          <a:ln w="1905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931061" y="5808258"/>
            <a:ext cx="2001592" cy="584775"/>
          </a:xfrm>
          <a:prstGeom prst="rect">
            <a:avLst/>
          </a:prstGeom>
          <a:noFill/>
        </p:spPr>
        <p:txBody>
          <a:bodyPr wrap="square" rtlCol="0">
            <a:spAutoFit/>
          </a:bodyPr>
          <a:lstStyle/>
          <a:p>
            <a:r>
              <a:rPr lang="en-US" sz="1600" dirty="0">
                <a:latin typeface="Calibri" panose="020F0502020204030204" pitchFamily="34" charset="0"/>
              </a:rPr>
              <a:t>Pull out the account’s API key and secret </a:t>
            </a:r>
          </a:p>
        </p:txBody>
      </p:sp>
      <p:cxnSp>
        <p:nvCxnSpPr>
          <p:cNvPr id="13" name="Straight Arrow Connector 12"/>
          <p:cNvCxnSpPr>
            <a:stCxn id="12" idx="1"/>
          </p:cNvCxnSpPr>
          <p:nvPr/>
        </p:nvCxnSpPr>
        <p:spPr>
          <a:xfrm flipH="1">
            <a:off x="5994891" y="6100646"/>
            <a:ext cx="936170" cy="0"/>
          </a:xfrm>
          <a:prstGeom prst="straightConnector1">
            <a:avLst/>
          </a:prstGeom>
          <a:ln w="1905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1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 – Setup for API Calls  </a:t>
            </a:r>
          </a:p>
        </p:txBody>
      </p:sp>
      <p:sp>
        <p:nvSpPr>
          <p:cNvPr id="3" name="Content Placeholder 2"/>
          <p:cNvSpPr>
            <a:spLocks noGrp="1"/>
          </p:cNvSpPr>
          <p:nvPr>
            <p:ph idx="1"/>
          </p:nvPr>
        </p:nvSpPr>
        <p:spPr/>
        <p:txBody>
          <a:bodyPr/>
          <a:lstStyle/>
          <a:p>
            <a:pPr>
              <a:buNone/>
            </a:pPr>
            <a:r>
              <a:rPr lang="en-US" dirty="0"/>
              <a:t>After retrieving the API keys the script can login to Streaming Manager and save the access token for subsequent API calls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368" y="2548392"/>
            <a:ext cx="7552944" cy="132588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368" y="4755432"/>
            <a:ext cx="4846320" cy="420624"/>
          </a:xfrm>
          <a:prstGeom prst="rect">
            <a:avLst/>
          </a:prstGeom>
        </p:spPr>
      </p:pic>
      <p:sp>
        <p:nvSpPr>
          <p:cNvPr id="6" name="TextBox 5"/>
          <p:cNvSpPr txBox="1"/>
          <p:nvPr/>
        </p:nvSpPr>
        <p:spPr>
          <a:xfrm>
            <a:off x="8716318" y="2716715"/>
            <a:ext cx="1755739" cy="584775"/>
          </a:xfrm>
          <a:prstGeom prst="rect">
            <a:avLst/>
          </a:prstGeom>
          <a:noFill/>
        </p:spPr>
        <p:txBody>
          <a:bodyPr wrap="square" rtlCol="0">
            <a:spAutoFit/>
          </a:bodyPr>
          <a:lstStyle/>
          <a:p>
            <a:r>
              <a:rPr lang="en-US" sz="1600" dirty="0">
                <a:latin typeface="Calibri" panose="020F0502020204030204" pitchFamily="34" charset="0"/>
              </a:rPr>
              <a:t>Login with account’s API keys</a:t>
            </a:r>
          </a:p>
        </p:txBody>
      </p:sp>
      <p:cxnSp>
        <p:nvCxnSpPr>
          <p:cNvPr id="7" name="Straight Arrow Connector 6"/>
          <p:cNvCxnSpPr>
            <a:stCxn id="6" idx="1"/>
          </p:cNvCxnSpPr>
          <p:nvPr/>
        </p:nvCxnSpPr>
        <p:spPr>
          <a:xfrm flipH="1">
            <a:off x="8088086" y="3009103"/>
            <a:ext cx="628232" cy="292387"/>
          </a:xfrm>
          <a:prstGeom prst="straightConnector1">
            <a:avLst/>
          </a:prstGeom>
          <a:ln w="1905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1"/>
          </p:cNvCxnSpPr>
          <p:nvPr/>
        </p:nvCxnSpPr>
        <p:spPr>
          <a:xfrm flipH="1" flipV="1">
            <a:off x="5018314" y="2716715"/>
            <a:ext cx="3698004" cy="292388"/>
          </a:xfrm>
          <a:prstGeom prst="straightConnector1">
            <a:avLst/>
          </a:prstGeom>
          <a:ln w="1905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29216" y="4674123"/>
            <a:ext cx="2717555" cy="584775"/>
          </a:xfrm>
          <a:prstGeom prst="rect">
            <a:avLst/>
          </a:prstGeom>
          <a:noFill/>
        </p:spPr>
        <p:txBody>
          <a:bodyPr wrap="square" rtlCol="0">
            <a:spAutoFit/>
          </a:bodyPr>
          <a:lstStyle/>
          <a:p>
            <a:r>
              <a:rPr lang="en-US" sz="1600" dirty="0">
                <a:latin typeface="Calibri" panose="020F0502020204030204" pitchFamily="34" charset="0"/>
              </a:rPr>
              <a:t>Retrieve token from response, save for later scripts</a:t>
            </a:r>
          </a:p>
        </p:txBody>
      </p:sp>
      <p:cxnSp>
        <p:nvCxnSpPr>
          <p:cNvPr id="15" name="Straight Arrow Connector 14"/>
          <p:cNvCxnSpPr>
            <a:stCxn id="14" idx="1"/>
          </p:cNvCxnSpPr>
          <p:nvPr/>
        </p:nvCxnSpPr>
        <p:spPr>
          <a:xfrm flipH="1" flipV="1">
            <a:off x="6092127" y="4966510"/>
            <a:ext cx="737089" cy="1"/>
          </a:xfrm>
          <a:prstGeom prst="straightConnector1">
            <a:avLst/>
          </a:prstGeom>
          <a:ln w="1905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610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PHP – Generate Content</a:t>
            </a:r>
          </a:p>
        </p:txBody>
      </p:sp>
      <p:sp>
        <p:nvSpPr>
          <p:cNvPr id="3" name="Content Placeholder 2"/>
          <p:cNvSpPr>
            <a:spLocks noGrp="1"/>
          </p:cNvSpPr>
          <p:nvPr>
            <p:ph idx="1"/>
          </p:nvPr>
        </p:nvSpPr>
        <p:spPr>
          <a:xfrm>
            <a:off x="423746" y="1183227"/>
            <a:ext cx="11344508" cy="4844874"/>
          </a:xfrm>
        </p:spPr>
        <p:txBody>
          <a:bodyPr/>
          <a:lstStyle/>
          <a:p>
            <a:pPr>
              <a:buNone/>
            </a:pPr>
            <a:r>
              <a:rPr lang="en-US" dirty="0"/>
              <a:t>The first tab lists channel and video content</a:t>
            </a:r>
          </a:p>
          <a:p>
            <a:pPr>
              <a:buNone/>
            </a:pPr>
            <a:endParaRPr lang="en-US" dirty="0"/>
          </a:p>
          <a:p>
            <a:pPr>
              <a:buNone/>
            </a:pPr>
            <a:r>
              <a:rPr lang="en-US" dirty="0"/>
              <a:t>PHP code will retrieve that data from the Channel API and build the web 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050" y="2530547"/>
            <a:ext cx="8732520" cy="4206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050" y="4956261"/>
            <a:ext cx="11365992" cy="795528"/>
          </a:xfrm>
          <a:prstGeom prst="rect">
            <a:avLst/>
          </a:prstGeom>
        </p:spPr>
      </p:pic>
      <p:sp>
        <p:nvSpPr>
          <p:cNvPr id="6" name="TextBox 5"/>
          <p:cNvSpPr txBox="1"/>
          <p:nvPr/>
        </p:nvSpPr>
        <p:spPr>
          <a:xfrm>
            <a:off x="1180680" y="3857241"/>
            <a:ext cx="3391319" cy="584775"/>
          </a:xfrm>
          <a:prstGeom prst="rect">
            <a:avLst/>
          </a:prstGeom>
          <a:noFill/>
        </p:spPr>
        <p:txBody>
          <a:bodyPr wrap="square" rtlCol="0">
            <a:spAutoFit/>
          </a:bodyPr>
          <a:lstStyle/>
          <a:p>
            <a:r>
              <a:rPr lang="en-US" sz="1600" dirty="0">
                <a:latin typeface="Calibri" panose="020F0502020204030204" pitchFamily="34" charset="0"/>
              </a:rPr>
              <a:t>Start building a channel &lt;DIV&gt; block with channel data returned by the API</a:t>
            </a:r>
          </a:p>
        </p:txBody>
      </p:sp>
      <p:cxnSp>
        <p:nvCxnSpPr>
          <p:cNvPr id="7" name="Straight Arrow Connector 6"/>
          <p:cNvCxnSpPr>
            <a:stCxn id="6" idx="0"/>
          </p:cNvCxnSpPr>
          <p:nvPr/>
        </p:nvCxnSpPr>
        <p:spPr>
          <a:xfrm flipV="1">
            <a:off x="2876340" y="3135086"/>
            <a:ext cx="0" cy="722155"/>
          </a:xfrm>
          <a:prstGeom prst="straightConnector1">
            <a:avLst/>
          </a:prstGeom>
          <a:ln w="1905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656195" y="3476946"/>
            <a:ext cx="2988547" cy="830997"/>
          </a:xfrm>
          <a:prstGeom prst="rect">
            <a:avLst/>
          </a:prstGeom>
          <a:noFill/>
        </p:spPr>
        <p:txBody>
          <a:bodyPr wrap="square" rtlCol="0">
            <a:spAutoFit/>
          </a:bodyPr>
          <a:lstStyle/>
          <a:p>
            <a:r>
              <a:rPr lang="en-US" sz="1600" dirty="0">
                <a:latin typeface="Calibri" panose="020F0502020204030204" pitchFamily="34" charset="0"/>
              </a:rPr>
              <a:t>For each video build a new &lt;DIV&gt; block with a thumbnail and hyperlink to the recorded video</a:t>
            </a:r>
          </a:p>
        </p:txBody>
      </p:sp>
      <p:cxnSp>
        <p:nvCxnSpPr>
          <p:cNvPr id="13" name="Straight Arrow Connector 12"/>
          <p:cNvCxnSpPr>
            <a:stCxn id="12" idx="2"/>
          </p:cNvCxnSpPr>
          <p:nvPr/>
        </p:nvCxnSpPr>
        <p:spPr>
          <a:xfrm>
            <a:off x="8150469" y="4307943"/>
            <a:ext cx="0" cy="568857"/>
          </a:xfrm>
          <a:prstGeom prst="straightConnector1">
            <a:avLst/>
          </a:prstGeom>
          <a:ln w="1905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959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800" dirty="0"/>
              <a:t>Debugging</a:t>
            </a:r>
          </a:p>
          <a:p>
            <a:pPr marL="0" indent="0" algn="ctr">
              <a:buNone/>
            </a:pPr>
            <a:r>
              <a:rPr lang="en-US" sz="1800" dirty="0"/>
              <a:t>(the helpful section)</a:t>
            </a:r>
          </a:p>
        </p:txBody>
      </p:sp>
      <p:sp>
        <p:nvSpPr>
          <p:cNvPr id="4" name="TextBox 3"/>
          <p:cNvSpPr txBox="1"/>
          <p:nvPr/>
        </p:nvSpPr>
        <p:spPr>
          <a:xfrm>
            <a:off x="274320" y="5486400"/>
            <a:ext cx="2743572" cy="646331"/>
          </a:xfrm>
          <a:prstGeom prst="rect">
            <a:avLst/>
          </a:prstGeom>
          <a:noFill/>
        </p:spPr>
        <p:txBody>
          <a:bodyPr wrap="none" rtlCol="0">
            <a:spAutoFit/>
          </a:bodyPr>
          <a:lstStyle/>
          <a:p>
            <a:r>
              <a:rPr lang="en-US" sz="1200" dirty="0">
                <a:latin typeface="Calibri" panose="020F0502020204030204" pitchFamily="34" charset="0"/>
              </a:rPr>
              <a:t>Technology Code Review</a:t>
            </a:r>
          </a:p>
          <a:p>
            <a:r>
              <a:rPr lang="en-US" sz="1200" b="1" dirty="0">
                <a:latin typeface="Calibri" panose="020F0502020204030204" pitchFamily="34" charset="0"/>
              </a:rPr>
              <a:t>Debugging Overview</a:t>
            </a:r>
          </a:p>
          <a:p>
            <a:r>
              <a:rPr lang="en-US" sz="1200" dirty="0">
                <a:latin typeface="Calibri" panose="020F0502020204030204" pitchFamily="34" charset="0"/>
              </a:rPr>
              <a:t>Retrieving Channel and Video Collections</a:t>
            </a:r>
          </a:p>
        </p:txBody>
      </p:sp>
    </p:spTree>
    <p:extLst>
      <p:ext uri="{BB962C8B-B14F-4D97-AF65-F5344CB8AC3E}">
        <p14:creationId xmlns:p14="http://schemas.microsoft.com/office/powerpoint/2010/main" val="2863216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HTML and JavaScript</a:t>
            </a:r>
          </a:p>
        </p:txBody>
      </p:sp>
      <p:sp>
        <p:nvSpPr>
          <p:cNvPr id="3" name="Content Placeholder 2"/>
          <p:cNvSpPr>
            <a:spLocks noGrp="1"/>
          </p:cNvSpPr>
          <p:nvPr>
            <p:ph idx="1"/>
          </p:nvPr>
        </p:nvSpPr>
        <p:spPr/>
        <p:txBody>
          <a:bodyPr/>
          <a:lstStyle/>
          <a:p>
            <a:pPr>
              <a:buNone/>
            </a:pPr>
            <a:r>
              <a:rPr lang="en-US" dirty="0"/>
              <a:t>Debugging can be a challenge for web applications.  This application has both server and client code which introduces an additional challenge.</a:t>
            </a:r>
          </a:p>
          <a:p>
            <a:pPr>
              <a:buNone/>
            </a:pPr>
            <a:endParaRPr lang="en-US" dirty="0"/>
          </a:p>
          <a:p>
            <a:pPr>
              <a:buNone/>
            </a:pPr>
            <a:r>
              <a:rPr lang="en-US" dirty="0"/>
              <a:t>For JavaScript there are browser tools available that can assist, </a:t>
            </a:r>
            <a:r>
              <a:rPr lang="en-US" dirty="0" err="1"/>
              <a:t>FireBug</a:t>
            </a:r>
            <a:r>
              <a:rPr lang="en-US" dirty="0"/>
              <a:t> for Firefox being one</a:t>
            </a:r>
          </a:p>
          <a:p>
            <a:pPr>
              <a:buNone/>
            </a:pPr>
            <a:endParaRPr lang="en-US" dirty="0"/>
          </a:p>
          <a:p>
            <a:pPr>
              <a:buNone/>
            </a:pPr>
            <a:r>
              <a:rPr lang="en-US" dirty="0"/>
              <a:t>For example, this tool can display console output from a script</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05" y="3990149"/>
            <a:ext cx="5715495" cy="18594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8881" y="5575408"/>
            <a:ext cx="5082980" cy="64775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6338" y="4279734"/>
            <a:ext cx="5250635" cy="640135"/>
          </a:xfrm>
          <a:prstGeom prst="rect">
            <a:avLst/>
          </a:prstGeom>
        </p:spPr>
      </p:pic>
      <p:sp>
        <p:nvSpPr>
          <p:cNvPr id="10" name="Rounded Rectangle 9"/>
          <p:cNvSpPr/>
          <p:nvPr/>
        </p:nvSpPr>
        <p:spPr>
          <a:xfrm>
            <a:off x="4581939" y="5108713"/>
            <a:ext cx="1514061" cy="839911"/>
          </a:xfrm>
          <a:prstGeom prst="roundRect">
            <a:avLst/>
          </a:prstGeom>
          <a:noFill/>
          <a:ln w="15875">
            <a:solidFill>
              <a:srgbClr val="A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597395" y="4202653"/>
            <a:ext cx="436451" cy="839911"/>
          </a:xfrm>
          <a:prstGeom prst="roundRect">
            <a:avLst/>
          </a:prstGeom>
          <a:noFill/>
          <a:ln w="15875">
            <a:solidFill>
              <a:srgbClr val="A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600442" y="5479330"/>
            <a:ext cx="436451" cy="839911"/>
          </a:xfrm>
          <a:prstGeom prst="roundRect">
            <a:avLst/>
          </a:prstGeom>
          <a:noFill/>
          <a:ln w="15875">
            <a:solidFill>
              <a:srgbClr val="A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urved Connector 14"/>
          <p:cNvCxnSpPr>
            <a:stCxn id="10" idx="3"/>
            <a:endCxn id="12" idx="1"/>
          </p:cNvCxnSpPr>
          <p:nvPr/>
        </p:nvCxnSpPr>
        <p:spPr>
          <a:xfrm flipV="1">
            <a:off x="6096000" y="4622609"/>
            <a:ext cx="501395" cy="906060"/>
          </a:xfrm>
          <a:prstGeom prst="curvedConnector3">
            <a:avLst/>
          </a:prstGeom>
          <a:ln w="19050">
            <a:solidFill>
              <a:schemeClr val="tx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Curved Connector 16"/>
          <p:cNvCxnSpPr>
            <a:stCxn id="10" idx="3"/>
            <a:endCxn id="13" idx="1"/>
          </p:cNvCxnSpPr>
          <p:nvPr/>
        </p:nvCxnSpPr>
        <p:spPr>
          <a:xfrm>
            <a:off x="6096000" y="5528669"/>
            <a:ext cx="504442" cy="370617"/>
          </a:xfrm>
          <a:prstGeom prst="curvedConnector3">
            <a:avLst/>
          </a:prstGeom>
          <a:ln w="19050">
            <a:solidFill>
              <a:schemeClr val="tx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574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 Javascript Breakpoints</a:t>
            </a:r>
          </a:p>
        </p:txBody>
      </p:sp>
      <p:sp>
        <p:nvSpPr>
          <p:cNvPr id="3" name="Content Placeholder 2"/>
          <p:cNvSpPr>
            <a:spLocks noGrp="1"/>
          </p:cNvSpPr>
          <p:nvPr>
            <p:ph idx="1"/>
          </p:nvPr>
        </p:nvSpPr>
        <p:spPr/>
        <p:txBody>
          <a:bodyPr/>
          <a:lstStyle/>
          <a:p>
            <a:pPr>
              <a:buNone/>
            </a:pPr>
            <a:r>
              <a:rPr lang="en-US" dirty="0"/>
              <a:t>The tool also allows breakpoints to be set so the code can be inspected as it executes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421" y="3051968"/>
            <a:ext cx="11413158" cy="2267680"/>
          </a:xfrm>
          <a:prstGeom prst="rect">
            <a:avLst/>
          </a:prstGeom>
        </p:spPr>
      </p:pic>
      <p:sp>
        <p:nvSpPr>
          <p:cNvPr id="5" name="TextBox 4"/>
          <p:cNvSpPr txBox="1"/>
          <p:nvPr/>
        </p:nvSpPr>
        <p:spPr>
          <a:xfrm>
            <a:off x="389422" y="2361363"/>
            <a:ext cx="1107782" cy="523220"/>
          </a:xfrm>
          <a:prstGeom prst="rect">
            <a:avLst/>
          </a:prstGeom>
          <a:noFill/>
        </p:spPr>
        <p:txBody>
          <a:bodyPr wrap="square" rtlCol="0">
            <a:spAutoFit/>
          </a:bodyPr>
          <a:lstStyle/>
          <a:p>
            <a:r>
              <a:rPr lang="en-US" sz="1400" dirty="0">
                <a:latin typeface="Helvetica Neue Light"/>
              </a:rPr>
              <a:t>Click to set breakpoint</a:t>
            </a:r>
          </a:p>
        </p:txBody>
      </p:sp>
      <p:cxnSp>
        <p:nvCxnSpPr>
          <p:cNvPr id="7" name="Straight Arrow Connector 6"/>
          <p:cNvCxnSpPr>
            <a:stCxn id="5" idx="2"/>
          </p:cNvCxnSpPr>
          <p:nvPr/>
        </p:nvCxnSpPr>
        <p:spPr>
          <a:xfrm flipH="1">
            <a:off x="542611" y="2884583"/>
            <a:ext cx="400702" cy="1406063"/>
          </a:xfrm>
          <a:prstGeom prst="straightConnector1">
            <a:avLst/>
          </a:prstGeom>
          <a:ln w="22225">
            <a:solidFill>
              <a:schemeClr val="accent2">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52660" y="5497624"/>
            <a:ext cx="1448196" cy="738664"/>
          </a:xfrm>
          <a:prstGeom prst="rect">
            <a:avLst/>
          </a:prstGeom>
          <a:noFill/>
        </p:spPr>
        <p:txBody>
          <a:bodyPr wrap="square" rtlCol="0">
            <a:spAutoFit/>
          </a:bodyPr>
          <a:lstStyle/>
          <a:p>
            <a:pPr algn="ctr"/>
            <a:r>
              <a:rPr lang="en-US" sz="1400" dirty="0">
                <a:latin typeface="Helvetica Neue Light"/>
              </a:rPr>
              <a:t>Hover over variable to show properties</a:t>
            </a:r>
          </a:p>
        </p:txBody>
      </p:sp>
      <p:cxnSp>
        <p:nvCxnSpPr>
          <p:cNvPr id="10" name="Straight Arrow Connector 9"/>
          <p:cNvCxnSpPr>
            <a:stCxn id="9" idx="0"/>
          </p:cNvCxnSpPr>
          <p:nvPr/>
        </p:nvCxnSpPr>
        <p:spPr>
          <a:xfrm flipV="1">
            <a:off x="1276758" y="4531807"/>
            <a:ext cx="572139" cy="965817"/>
          </a:xfrm>
          <a:prstGeom prst="straightConnector1">
            <a:avLst/>
          </a:prstGeom>
          <a:ln w="22225">
            <a:solidFill>
              <a:schemeClr val="accent2">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531396" y="2361363"/>
            <a:ext cx="874996" cy="307777"/>
          </a:xfrm>
          <a:prstGeom prst="rect">
            <a:avLst/>
          </a:prstGeom>
          <a:noFill/>
        </p:spPr>
        <p:txBody>
          <a:bodyPr wrap="square" rtlCol="0">
            <a:spAutoFit/>
          </a:bodyPr>
          <a:lstStyle/>
          <a:p>
            <a:r>
              <a:rPr lang="en-US" sz="1400" dirty="0">
                <a:latin typeface="Helvetica Neue Light"/>
              </a:rPr>
              <a:t>Resume</a:t>
            </a:r>
          </a:p>
        </p:txBody>
      </p:sp>
      <p:cxnSp>
        <p:nvCxnSpPr>
          <p:cNvPr id="16" name="Straight Arrow Connector 15"/>
          <p:cNvCxnSpPr>
            <a:stCxn id="15" idx="2"/>
          </p:cNvCxnSpPr>
          <p:nvPr/>
        </p:nvCxnSpPr>
        <p:spPr>
          <a:xfrm>
            <a:off x="2968894" y="2669140"/>
            <a:ext cx="598271" cy="767396"/>
          </a:xfrm>
          <a:prstGeom prst="straightConnector1">
            <a:avLst/>
          </a:prstGeom>
          <a:ln w="22225">
            <a:solidFill>
              <a:schemeClr val="accent2">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183956" y="2361363"/>
            <a:ext cx="874996" cy="523220"/>
          </a:xfrm>
          <a:prstGeom prst="rect">
            <a:avLst/>
          </a:prstGeom>
          <a:noFill/>
        </p:spPr>
        <p:txBody>
          <a:bodyPr wrap="square" rtlCol="0">
            <a:spAutoFit/>
          </a:bodyPr>
          <a:lstStyle/>
          <a:p>
            <a:pPr algn="ctr"/>
            <a:r>
              <a:rPr lang="en-US" sz="1400" dirty="0">
                <a:latin typeface="Helvetica Neue Light"/>
              </a:rPr>
              <a:t>Step to Next</a:t>
            </a:r>
          </a:p>
        </p:txBody>
      </p:sp>
      <p:cxnSp>
        <p:nvCxnSpPr>
          <p:cNvPr id="20" name="Straight Arrow Connector 19"/>
          <p:cNvCxnSpPr>
            <a:stCxn id="19" idx="2"/>
          </p:cNvCxnSpPr>
          <p:nvPr/>
        </p:nvCxnSpPr>
        <p:spPr>
          <a:xfrm flipH="1">
            <a:off x="3918857" y="2884583"/>
            <a:ext cx="702597" cy="551953"/>
          </a:xfrm>
          <a:prstGeom prst="straightConnector1">
            <a:avLst/>
          </a:prstGeom>
          <a:ln w="22225">
            <a:solidFill>
              <a:schemeClr val="accent2">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979072" y="2361363"/>
            <a:ext cx="1009367" cy="307777"/>
          </a:xfrm>
          <a:prstGeom prst="rect">
            <a:avLst/>
          </a:prstGeom>
          <a:noFill/>
        </p:spPr>
        <p:txBody>
          <a:bodyPr wrap="square" rtlCol="0">
            <a:spAutoFit/>
          </a:bodyPr>
          <a:lstStyle/>
          <a:p>
            <a:pPr algn="ctr"/>
            <a:r>
              <a:rPr lang="en-US" sz="1400" dirty="0">
                <a:latin typeface="Helvetica Neue Light"/>
              </a:rPr>
              <a:t>Elements</a:t>
            </a:r>
          </a:p>
        </p:txBody>
      </p:sp>
      <p:cxnSp>
        <p:nvCxnSpPr>
          <p:cNvPr id="24" name="Straight Arrow Connector 23"/>
          <p:cNvCxnSpPr>
            <a:stCxn id="23" idx="2"/>
          </p:cNvCxnSpPr>
          <p:nvPr/>
        </p:nvCxnSpPr>
        <p:spPr>
          <a:xfrm>
            <a:off x="7483756" y="2669140"/>
            <a:ext cx="0" cy="918474"/>
          </a:xfrm>
          <a:prstGeom prst="straightConnector1">
            <a:avLst/>
          </a:prstGeom>
          <a:ln w="22225">
            <a:solidFill>
              <a:schemeClr val="accent2">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893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 PHP on the Server</a:t>
            </a:r>
          </a:p>
        </p:txBody>
      </p:sp>
      <p:sp>
        <p:nvSpPr>
          <p:cNvPr id="3" name="Content Placeholder 2"/>
          <p:cNvSpPr>
            <a:spLocks noGrp="1"/>
          </p:cNvSpPr>
          <p:nvPr>
            <p:ph idx="1"/>
          </p:nvPr>
        </p:nvSpPr>
        <p:spPr/>
        <p:txBody>
          <a:bodyPr/>
          <a:lstStyle/>
          <a:p>
            <a:pPr>
              <a:buNone/>
            </a:pPr>
            <a:r>
              <a:rPr lang="en-US" dirty="0"/>
              <a:t>Debugging the PHP scripts is more of a challenge because the code is running on the web server</a:t>
            </a:r>
          </a:p>
          <a:p>
            <a:pPr>
              <a:buNone/>
            </a:pPr>
            <a:endParaRPr lang="en-US" sz="400" dirty="0"/>
          </a:p>
          <a:p>
            <a:pPr>
              <a:buNone/>
            </a:pPr>
            <a:r>
              <a:rPr lang="en-US" dirty="0"/>
              <a:t>The PHP curl library provides some options to assist with requests</a:t>
            </a:r>
          </a:p>
          <a:p>
            <a:pPr>
              <a:buNone/>
            </a:pPr>
            <a:endParaRPr lang="en-US" dirty="0"/>
          </a:p>
          <a:p>
            <a:pPr>
              <a:buNone/>
            </a:pPr>
            <a:r>
              <a:rPr lang="en-US" dirty="0"/>
              <a:t>Script code included directly on the page can issue ‘echo’ to output variables to the page</a:t>
            </a:r>
          </a:p>
          <a:p>
            <a:pPr>
              <a:buNone/>
            </a:pPr>
            <a:endParaRPr lang="en-US" sz="200" dirty="0"/>
          </a:p>
          <a:p>
            <a:pPr>
              <a:buNone/>
            </a:pPr>
            <a:r>
              <a:rPr lang="en-US" dirty="0"/>
              <a:t>Script code running outside the main page has it’s own HTML environment</a:t>
            </a:r>
          </a:p>
          <a:p>
            <a:pPr>
              <a:buNone/>
            </a:pPr>
            <a:endParaRPr lang="en-US" dirty="0"/>
          </a:p>
          <a:p>
            <a:pPr>
              <a:buNone/>
            </a:pPr>
            <a:r>
              <a:rPr lang="en-US" dirty="0"/>
              <a:t>First, additional request parameters can be added to the HTTP requests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384" y="4387565"/>
            <a:ext cx="7417950" cy="1360745"/>
          </a:xfrm>
          <a:prstGeom prst="rect">
            <a:avLst/>
          </a:prstGeom>
          <a:ln>
            <a:solidFill>
              <a:schemeClr val="bg2">
                <a:lumMod val="60000"/>
                <a:lumOff val="40000"/>
              </a:schemeClr>
            </a:solidFill>
          </a:ln>
        </p:spPr>
      </p:pic>
      <p:sp>
        <p:nvSpPr>
          <p:cNvPr id="5" name="Rounded Rectangle 4"/>
          <p:cNvSpPr/>
          <p:nvPr/>
        </p:nvSpPr>
        <p:spPr>
          <a:xfrm>
            <a:off x="582695" y="5219245"/>
            <a:ext cx="4441481" cy="659041"/>
          </a:xfrm>
          <a:prstGeom prst="roundRect">
            <a:avLst/>
          </a:prstGeom>
          <a:noFill/>
          <a:ln w="15875">
            <a:solidFill>
              <a:srgbClr val="A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901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 Show PHP Results</a:t>
            </a:r>
          </a:p>
        </p:txBody>
      </p:sp>
      <p:sp>
        <p:nvSpPr>
          <p:cNvPr id="3" name="Content Placeholder 2"/>
          <p:cNvSpPr>
            <a:spLocks noGrp="1"/>
          </p:cNvSpPr>
          <p:nvPr>
            <p:ph idx="1"/>
          </p:nvPr>
        </p:nvSpPr>
        <p:spPr/>
        <p:txBody>
          <a:bodyPr>
            <a:normAutofit lnSpcReduction="10000"/>
          </a:bodyPr>
          <a:lstStyle/>
          <a:p>
            <a:pPr>
              <a:buNone/>
            </a:pPr>
            <a:r>
              <a:rPr lang="en-US" dirty="0"/>
              <a:t>A temporary debug file is first opened for capturing the debug output</a:t>
            </a:r>
          </a:p>
          <a:p>
            <a:endParaRPr lang="en-US" dirty="0"/>
          </a:p>
          <a:p>
            <a:endParaRPr lang="en-US" dirty="0"/>
          </a:p>
          <a:p>
            <a:pPr>
              <a:buNone/>
            </a:pPr>
            <a:r>
              <a:rPr lang="en-US" dirty="0"/>
              <a:t>And then the output is echoed back to the screen and no location switch is done</a:t>
            </a:r>
          </a:p>
          <a:p>
            <a:endParaRPr lang="en-US" dirty="0"/>
          </a:p>
          <a:p>
            <a:endParaRPr lang="en-US" dirty="0"/>
          </a:p>
          <a:p>
            <a:endParaRPr lang="en-US" dirty="0"/>
          </a:p>
          <a:p>
            <a:endParaRPr lang="en-US" dirty="0"/>
          </a:p>
          <a:p>
            <a:endParaRPr lang="en-US" dirty="0"/>
          </a:p>
          <a:p>
            <a:endParaRPr lang="en-US" dirty="0"/>
          </a:p>
          <a:p>
            <a:pPr>
              <a:buNone/>
            </a:pPr>
            <a:r>
              <a:rPr lang="en-US" dirty="0"/>
              <a:t>For functions like the file upload and channel create, the output will be in its own web page, otherwise it will show on the home page where the PHP code is placed</a:t>
            </a:r>
          </a:p>
          <a:p>
            <a:pPr lvl="1"/>
            <a:r>
              <a:rPr lang="en-US" sz="1600" dirty="0"/>
              <a:t>See file </a:t>
            </a:r>
            <a:r>
              <a:rPr lang="en-US" sz="1600" i="1" dirty="0"/>
              <a:t>Lab Solutions/Lab 1/channel-create-</a:t>
            </a:r>
            <a:r>
              <a:rPr lang="en-US" sz="1600" i="1" dirty="0" err="1"/>
              <a:t>debug.php</a:t>
            </a:r>
            <a:r>
              <a:rPr lang="en-US" sz="1600" i="1" dirty="0"/>
              <a:t> </a:t>
            </a:r>
            <a:r>
              <a:rPr lang="en-US" sz="1600" dirty="0"/>
              <a:t>for complete example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882966"/>
            <a:ext cx="3505809" cy="245690"/>
          </a:xfrm>
          <a:prstGeom prst="rect">
            <a:avLst/>
          </a:prstGeom>
          <a:ln>
            <a:solidFill>
              <a:schemeClr val="tx1">
                <a:lumMod val="60000"/>
                <a:lumOff val="40000"/>
              </a:schemeClr>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3079526"/>
            <a:ext cx="8599153" cy="1190652"/>
          </a:xfrm>
          <a:prstGeom prst="rect">
            <a:avLst/>
          </a:prstGeom>
          <a:ln>
            <a:solidFill>
              <a:schemeClr val="tx1">
                <a:lumMod val="60000"/>
                <a:lumOff val="40000"/>
              </a:schemeClr>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4351559"/>
            <a:ext cx="3401863" cy="472481"/>
          </a:xfrm>
          <a:prstGeom prst="rect">
            <a:avLst/>
          </a:prstGeom>
          <a:ln>
            <a:solidFill>
              <a:schemeClr val="accent1">
                <a:shade val="50000"/>
              </a:schemeClr>
            </a:solidFill>
          </a:ln>
        </p:spPr>
      </p:pic>
    </p:spTree>
    <p:extLst>
      <p:ext uri="{BB962C8B-B14F-4D97-AF65-F5344CB8AC3E}">
        <p14:creationId xmlns:p14="http://schemas.microsoft.com/office/powerpoint/2010/main" val="3476866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800" dirty="0"/>
              <a:t>Workshop Overview</a:t>
            </a:r>
          </a:p>
        </p:txBody>
      </p:sp>
      <p:sp>
        <p:nvSpPr>
          <p:cNvPr id="2" name="TextBox 1"/>
          <p:cNvSpPr txBox="1"/>
          <p:nvPr/>
        </p:nvSpPr>
        <p:spPr>
          <a:xfrm>
            <a:off x="274320" y="5486400"/>
            <a:ext cx="2359492" cy="461665"/>
          </a:xfrm>
          <a:prstGeom prst="rect">
            <a:avLst/>
          </a:prstGeom>
          <a:noFill/>
        </p:spPr>
        <p:txBody>
          <a:bodyPr wrap="none" rtlCol="0">
            <a:spAutoFit/>
          </a:bodyPr>
          <a:lstStyle/>
          <a:p>
            <a:r>
              <a:rPr lang="en-US" sz="1200" b="1" dirty="0"/>
              <a:t>Review Workshop Objectives</a:t>
            </a:r>
          </a:p>
          <a:p>
            <a:r>
              <a:rPr lang="en-US" sz="1200" dirty="0"/>
              <a:t>Review Streaming Manager API</a:t>
            </a:r>
          </a:p>
        </p:txBody>
      </p:sp>
    </p:spTree>
    <p:extLst>
      <p:ext uri="{BB962C8B-B14F-4D97-AF65-F5344CB8AC3E}">
        <p14:creationId xmlns:p14="http://schemas.microsoft.com/office/powerpoint/2010/main" val="32511310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 PHP Output</a:t>
            </a:r>
          </a:p>
        </p:txBody>
      </p:sp>
      <p:sp>
        <p:nvSpPr>
          <p:cNvPr id="3" name="Content Placeholder 2"/>
          <p:cNvSpPr>
            <a:spLocks noGrp="1"/>
          </p:cNvSpPr>
          <p:nvPr>
            <p:ph idx="1"/>
          </p:nvPr>
        </p:nvSpPr>
        <p:spPr/>
        <p:txBody>
          <a:bodyPr/>
          <a:lstStyle/>
          <a:p>
            <a:pPr>
              <a:buNone/>
            </a:pPr>
            <a:r>
              <a:rPr lang="en-US" dirty="0"/>
              <a:t>Here is an example of a channel create request</a:t>
            </a:r>
          </a:p>
          <a:p>
            <a:endParaRPr lang="en-US" dirty="0"/>
          </a:p>
          <a:p>
            <a:pPr marL="457200" indent="-457200">
              <a:buFont typeface="+mj-lt"/>
              <a:buAutoNum type="arabicPeriod"/>
            </a:pPr>
            <a:r>
              <a:rPr lang="en-US" dirty="0"/>
              <a:t>Access token from session</a:t>
            </a:r>
          </a:p>
          <a:p>
            <a:pPr marL="457200" indent="-457200">
              <a:buFont typeface="+mj-lt"/>
              <a:buAutoNum type="arabicPeriod"/>
            </a:pPr>
            <a:r>
              <a:rPr lang="en-US" dirty="0"/>
              <a:t>Verbose request output</a:t>
            </a:r>
          </a:p>
          <a:p>
            <a:pPr marL="457200" indent="-457200">
              <a:buFont typeface="+mj-lt"/>
              <a:buAutoNum type="arabicPeriod"/>
            </a:pPr>
            <a:r>
              <a:rPr lang="en-US" dirty="0"/>
              <a:t>Request type and URI</a:t>
            </a:r>
          </a:p>
          <a:p>
            <a:pPr marL="457200" indent="-457200">
              <a:buFont typeface="+mj-lt"/>
              <a:buAutoNum type="arabicPeriod"/>
            </a:pPr>
            <a:r>
              <a:rPr lang="en-US" dirty="0"/>
              <a:t>Request host</a:t>
            </a:r>
          </a:p>
          <a:p>
            <a:pPr marL="457200" indent="-457200">
              <a:buFont typeface="+mj-lt"/>
              <a:buAutoNum type="arabicPeriod"/>
            </a:pPr>
            <a:r>
              <a:rPr lang="en-US" dirty="0"/>
              <a:t>Token in request header</a:t>
            </a:r>
          </a:p>
          <a:p>
            <a:pPr marL="457200" indent="-457200">
              <a:buFont typeface="+mj-lt"/>
              <a:buAutoNum type="arabicPeriod"/>
            </a:pPr>
            <a:r>
              <a:rPr lang="en-US" dirty="0"/>
              <a:t>Response code</a:t>
            </a:r>
          </a:p>
          <a:p>
            <a:pPr marL="457200" indent="-457200">
              <a:buFont typeface="+mj-lt"/>
              <a:buAutoNum type="arabicPeriod"/>
            </a:pPr>
            <a:r>
              <a:rPr lang="en-US" dirty="0"/>
              <a:t>Total content length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8805" y="828810"/>
            <a:ext cx="4606841" cy="5658797"/>
          </a:xfrm>
          <a:prstGeom prst="rect">
            <a:avLst/>
          </a:prstGeom>
          <a:ln>
            <a:solidFill>
              <a:schemeClr val="tx1">
                <a:lumMod val="60000"/>
                <a:lumOff val="40000"/>
              </a:schemeClr>
            </a:solidFill>
          </a:ln>
        </p:spPr>
      </p:pic>
      <p:sp>
        <p:nvSpPr>
          <p:cNvPr id="6" name="Hexagon 5"/>
          <p:cNvSpPr>
            <a:spLocks noChangeAspect="1"/>
          </p:cNvSpPr>
          <p:nvPr/>
        </p:nvSpPr>
        <p:spPr>
          <a:xfrm>
            <a:off x="9964387" y="784747"/>
            <a:ext cx="339425" cy="29260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1</a:t>
            </a:r>
          </a:p>
        </p:txBody>
      </p:sp>
      <p:cxnSp>
        <p:nvCxnSpPr>
          <p:cNvPr id="8" name="Straight Arrow Connector 7"/>
          <p:cNvCxnSpPr>
            <a:stCxn id="6" idx="3"/>
          </p:cNvCxnSpPr>
          <p:nvPr/>
        </p:nvCxnSpPr>
        <p:spPr>
          <a:xfrm flipH="1">
            <a:off x="9371533" y="931051"/>
            <a:ext cx="592854" cy="0"/>
          </a:xfrm>
          <a:prstGeom prst="straightConnector1">
            <a:avLst/>
          </a:prstGeom>
          <a:ln w="28575">
            <a:solidFill>
              <a:schemeClr val="bg1">
                <a:lumMod val="60000"/>
                <a:lumOff val="4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Left Bracket 8"/>
          <p:cNvSpPr/>
          <p:nvPr/>
        </p:nvSpPr>
        <p:spPr>
          <a:xfrm>
            <a:off x="6461093" y="1245995"/>
            <a:ext cx="147376" cy="5166794"/>
          </a:xfrm>
          <a:prstGeom prst="leftBracket">
            <a:avLst/>
          </a:prstGeom>
          <a:ln>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Hexagon 9"/>
          <p:cNvSpPr>
            <a:spLocks noChangeAspect="1"/>
          </p:cNvSpPr>
          <p:nvPr/>
        </p:nvSpPr>
        <p:spPr>
          <a:xfrm>
            <a:off x="5393831" y="2142943"/>
            <a:ext cx="339425" cy="29260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2</a:t>
            </a:r>
          </a:p>
        </p:txBody>
      </p:sp>
      <p:cxnSp>
        <p:nvCxnSpPr>
          <p:cNvPr id="11" name="Straight Arrow Connector 10"/>
          <p:cNvCxnSpPr>
            <a:stCxn id="10" idx="0"/>
          </p:cNvCxnSpPr>
          <p:nvPr/>
        </p:nvCxnSpPr>
        <p:spPr>
          <a:xfrm flipV="1">
            <a:off x="5733256" y="2284812"/>
            <a:ext cx="727837" cy="4435"/>
          </a:xfrm>
          <a:prstGeom prst="straightConnector1">
            <a:avLst/>
          </a:prstGeom>
          <a:ln w="28575">
            <a:solidFill>
              <a:schemeClr val="bg1">
                <a:lumMod val="60000"/>
                <a:lumOff val="4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Hexagon 13"/>
          <p:cNvSpPr>
            <a:spLocks noChangeAspect="1"/>
          </p:cNvSpPr>
          <p:nvPr/>
        </p:nvSpPr>
        <p:spPr>
          <a:xfrm>
            <a:off x="5606747" y="3099215"/>
            <a:ext cx="340335" cy="29339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3</a:t>
            </a:r>
          </a:p>
        </p:txBody>
      </p:sp>
      <p:cxnSp>
        <p:nvCxnSpPr>
          <p:cNvPr id="15" name="Straight Arrow Connector 14"/>
          <p:cNvCxnSpPr>
            <a:stCxn id="14" idx="0"/>
          </p:cNvCxnSpPr>
          <p:nvPr/>
        </p:nvCxnSpPr>
        <p:spPr>
          <a:xfrm>
            <a:off x="5947082" y="3245911"/>
            <a:ext cx="741771" cy="0"/>
          </a:xfrm>
          <a:prstGeom prst="straightConnector1">
            <a:avLst/>
          </a:prstGeom>
          <a:ln w="28575">
            <a:solidFill>
              <a:schemeClr val="bg1">
                <a:lumMod val="60000"/>
                <a:lumOff val="4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6" name="Hexagon 15"/>
          <p:cNvSpPr>
            <a:spLocks noChangeAspect="1"/>
          </p:cNvSpPr>
          <p:nvPr/>
        </p:nvSpPr>
        <p:spPr>
          <a:xfrm>
            <a:off x="9393309" y="3228178"/>
            <a:ext cx="339425" cy="29260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4</a:t>
            </a:r>
          </a:p>
        </p:txBody>
      </p:sp>
      <p:cxnSp>
        <p:nvCxnSpPr>
          <p:cNvPr id="17" name="Straight Arrow Connector 16"/>
          <p:cNvCxnSpPr>
            <a:stCxn id="16" idx="3"/>
          </p:cNvCxnSpPr>
          <p:nvPr/>
        </p:nvCxnSpPr>
        <p:spPr>
          <a:xfrm flipH="1">
            <a:off x="8299938" y="3374482"/>
            <a:ext cx="1093371" cy="0"/>
          </a:xfrm>
          <a:prstGeom prst="straightConnector1">
            <a:avLst/>
          </a:prstGeom>
          <a:ln w="28575">
            <a:solidFill>
              <a:schemeClr val="bg1">
                <a:lumMod val="60000"/>
                <a:lumOff val="4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6" name="Hexagon 25"/>
          <p:cNvSpPr>
            <a:spLocks noChangeAspect="1"/>
          </p:cNvSpPr>
          <p:nvPr/>
        </p:nvSpPr>
        <p:spPr>
          <a:xfrm>
            <a:off x="5228150" y="3513194"/>
            <a:ext cx="339425" cy="29260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5</a:t>
            </a:r>
          </a:p>
        </p:txBody>
      </p:sp>
      <p:cxnSp>
        <p:nvCxnSpPr>
          <p:cNvPr id="27" name="Straight Arrow Connector 26"/>
          <p:cNvCxnSpPr>
            <a:stCxn id="26" idx="0"/>
            <a:endCxn id="4" idx="1"/>
          </p:cNvCxnSpPr>
          <p:nvPr/>
        </p:nvCxnSpPr>
        <p:spPr>
          <a:xfrm flipV="1">
            <a:off x="5567575" y="3658209"/>
            <a:ext cx="1111230" cy="1289"/>
          </a:xfrm>
          <a:prstGeom prst="straightConnector1">
            <a:avLst/>
          </a:prstGeom>
          <a:ln w="28575">
            <a:solidFill>
              <a:schemeClr val="bg1">
                <a:lumMod val="60000"/>
                <a:lumOff val="4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4" name="Hexagon 33"/>
          <p:cNvSpPr>
            <a:spLocks noChangeAspect="1"/>
          </p:cNvSpPr>
          <p:nvPr/>
        </p:nvSpPr>
        <p:spPr>
          <a:xfrm>
            <a:off x="5588325" y="4186112"/>
            <a:ext cx="340335" cy="29339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6</a:t>
            </a:r>
          </a:p>
        </p:txBody>
      </p:sp>
      <p:cxnSp>
        <p:nvCxnSpPr>
          <p:cNvPr id="35" name="Straight Arrow Connector 34"/>
          <p:cNvCxnSpPr>
            <a:stCxn id="34" idx="0"/>
          </p:cNvCxnSpPr>
          <p:nvPr/>
        </p:nvCxnSpPr>
        <p:spPr>
          <a:xfrm>
            <a:off x="5928660" y="4332808"/>
            <a:ext cx="741771" cy="0"/>
          </a:xfrm>
          <a:prstGeom prst="straightConnector1">
            <a:avLst/>
          </a:prstGeom>
          <a:ln w="28575">
            <a:solidFill>
              <a:schemeClr val="bg1">
                <a:lumMod val="60000"/>
                <a:lumOff val="4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36" name="Hexagon 35"/>
          <p:cNvSpPr>
            <a:spLocks noChangeAspect="1"/>
          </p:cNvSpPr>
          <p:nvPr/>
        </p:nvSpPr>
        <p:spPr>
          <a:xfrm>
            <a:off x="5658664" y="5954632"/>
            <a:ext cx="340335" cy="29339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onsolas" panose="020B0609020204030204" pitchFamily="49" charset="0"/>
                <a:cs typeface="Consolas" panose="020B0609020204030204" pitchFamily="49" charset="0"/>
              </a:rPr>
              <a:t>7</a:t>
            </a:r>
          </a:p>
        </p:txBody>
      </p:sp>
      <p:cxnSp>
        <p:nvCxnSpPr>
          <p:cNvPr id="37" name="Straight Arrow Connector 36"/>
          <p:cNvCxnSpPr>
            <a:stCxn id="36" idx="0"/>
          </p:cNvCxnSpPr>
          <p:nvPr/>
        </p:nvCxnSpPr>
        <p:spPr>
          <a:xfrm>
            <a:off x="5998999" y="6101328"/>
            <a:ext cx="741771" cy="0"/>
          </a:xfrm>
          <a:prstGeom prst="straightConnector1">
            <a:avLst/>
          </a:prstGeom>
          <a:ln w="28575">
            <a:solidFill>
              <a:schemeClr val="bg1">
                <a:lumMod val="60000"/>
                <a:lumOff val="40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016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 PHP Script Failures</a:t>
            </a:r>
          </a:p>
        </p:txBody>
      </p:sp>
      <p:sp>
        <p:nvSpPr>
          <p:cNvPr id="3" name="Content Placeholder 2"/>
          <p:cNvSpPr>
            <a:spLocks noGrp="1"/>
          </p:cNvSpPr>
          <p:nvPr>
            <p:ph idx="1"/>
          </p:nvPr>
        </p:nvSpPr>
        <p:spPr/>
        <p:txBody>
          <a:bodyPr/>
          <a:lstStyle/>
          <a:p>
            <a:pPr>
              <a:buNone/>
            </a:pPr>
            <a:r>
              <a:rPr lang="en-US" dirty="0"/>
              <a:t>It’s possible the PHP code fails catastrophically</a:t>
            </a:r>
          </a:p>
          <a:p>
            <a:pPr>
              <a:buNone/>
            </a:pPr>
            <a:r>
              <a:rPr lang="en-US" dirty="0"/>
              <a:t>Refer to PHP server logs</a:t>
            </a:r>
          </a:p>
          <a:p>
            <a:pPr>
              <a:buNone/>
            </a:pPr>
            <a:r>
              <a:rPr lang="en-US" dirty="0"/>
              <a:t>Bluemix implementation has command to show server logs</a:t>
            </a:r>
          </a:p>
          <a:p>
            <a:pPr>
              <a:buNone/>
            </a:pPr>
            <a:r>
              <a:rPr lang="en-US" dirty="0"/>
              <a:t>Here, the script name was actually wrong on the web page</a:t>
            </a:r>
          </a:p>
          <a:p>
            <a:endParaRPr lang="en-US" dirty="0"/>
          </a:p>
          <a:p>
            <a:endParaRPr lang="en-US" dirty="0"/>
          </a:p>
          <a:p>
            <a:endParaRPr lang="en-US" dirty="0"/>
          </a:p>
          <a:p>
            <a:endParaRPr lang="en-US" dirty="0"/>
          </a:p>
          <a:p>
            <a:endParaRPr lang="en-US" dirty="0"/>
          </a:p>
          <a:p>
            <a:endParaRPr lang="en-US" dirty="0"/>
          </a:p>
          <a:p>
            <a:pPr>
              <a:buNone/>
            </a:pPr>
            <a:r>
              <a:rPr lang="en-US" dirty="0"/>
              <a:t>If there is no output from the script, check the server logs</a:t>
            </a:r>
          </a:p>
          <a:p>
            <a:endParaRPr lang="en-US" dirty="0"/>
          </a:p>
        </p:txBody>
      </p:sp>
      <p:sp>
        <p:nvSpPr>
          <p:cNvPr id="4" name="TextBox 3"/>
          <p:cNvSpPr txBox="1"/>
          <p:nvPr/>
        </p:nvSpPr>
        <p:spPr>
          <a:xfrm>
            <a:off x="677259" y="3164409"/>
            <a:ext cx="11090995" cy="1815882"/>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&gt;</a:t>
            </a:r>
            <a:r>
              <a:rPr lang="en-US" sz="1400" b="1" dirty="0" err="1">
                <a:latin typeface="Consolas" panose="020B0609020204030204" pitchFamily="49" charset="0"/>
                <a:cs typeface="Consolas" panose="020B0609020204030204" pitchFamily="49" charset="0"/>
              </a:rPr>
              <a:t>cf</a:t>
            </a:r>
            <a:r>
              <a:rPr lang="en-US" sz="1400" b="1" dirty="0">
                <a:latin typeface="Consolas" panose="020B0609020204030204" pitchFamily="49" charset="0"/>
                <a:cs typeface="Consolas" panose="020B0609020204030204" pitchFamily="49" charset="0"/>
              </a:rPr>
              <a:t> logs ustream-workshop-lab1-owenge</a:t>
            </a:r>
          </a:p>
          <a:p>
            <a:r>
              <a:rPr lang="en-US" sz="1400" dirty="0">
                <a:latin typeface="Consolas" panose="020B0609020204030204" pitchFamily="49" charset="0"/>
                <a:cs typeface="Consolas" panose="020B0609020204030204" pitchFamily="49" charset="0"/>
              </a:rPr>
              <a:t>Connected, tailing logs for app ustream-workshop-lab1-owenge in org rtk@us.ibm.com / space </a:t>
            </a:r>
            <a:r>
              <a:rPr lang="en-US" sz="1400" dirty="0" err="1">
                <a:latin typeface="Consolas" panose="020B0609020204030204" pitchFamily="49" charset="0"/>
                <a:cs typeface="Consolas" panose="020B0609020204030204" pitchFamily="49" charset="0"/>
              </a:rPr>
              <a:t>dev</a:t>
            </a:r>
            <a:r>
              <a:rPr lang="en-US" sz="1400" dirty="0">
                <a:latin typeface="Consolas" panose="020B0609020204030204" pitchFamily="49" charset="0"/>
                <a:cs typeface="Consolas" panose="020B0609020204030204" pitchFamily="49" charset="0"/>
              </a:rPr>
              <a:t> as </a:t>
            </a:r>
            <a:r>
              <a:rPr lang="en-US" sz="1400" dirty="0">
                <a:latin typeface="Consolas" panose="020B0609020204030204" pitchFamily="49" charset="0"/>
                <a:cs typeface="Consolas" panose="020B0609020204030204" pitchFamily="49" charset="0"/>
                <a:hlinkClick r:id="rId2"/>
              </a:rPr>
              <a:t>rtk@us.ibm.com</a:t>
            </a:r>
            <a:r>
              <a:rPr lang="en-US" sz="1400" dirty="0">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2017-04-19T16:26:24.36-0400 [APP/0]      OUT 20:26:24 </a:t>
            </a:r>
            <a:r>
              <a:rPr lang="en-US" sz="1400" dirty="0" err="1">
                <a:latin typeface="Consolas" panose="020B0609020204030204" pitchFamily="49" charset="0"/>
                <a:cs typeface="Consolas" panose="020B0609020204030204" pitchFamily="49" charset="0"/>
              </a:rPr>
              <a:t>httpd</a:t>
            </a:r>
            <a:r>
              <a:rPr lang="en-US" sz="1400" dirty="0">
                <a:latin typeface="Consolas" panose="020B0609020204030204" pitchFamily="49" charset="0"/>
                <a:cs typeface="Consolas" panose="020B0609020204030204" pitchFamily="49" charset="0"/>
              </a:rPr>
              <a:t>   | [Wed Apr 19 20:26:24.323351 2017] [</a:t>
            </a:r>
            <a:r>
              <a:rPr lang="en-US" sz="1400" dirty="0" err="1">
                <a:latin typeface="Consolas" panose="020B0609020204030204" pitchFamily="49" charset="0"/>
                <a:cs typeface="Consolas" panose="020B0609020204030204" pitchFamily="49" charset="0"/>
              </a:rPr>
              <a:t>proxy_fcgi:error</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pid</a:t>
            </a:r>
            <a:r>
              <a:rPr lang="en-US" sz="1400" dirty="0">
                <a:latin typeface="Consolas" panose="020B0609020204030204" pitchFamily="49" charset="0"/>
                <a:cs typeface="Consolas" panose="020B0609020204030204" pitchFamily="49" charset="0"/>
              </a:rPr>
              <a:t> 50:tid 139655148168960] [client 169.45.162.88:58716] AH01071: </a:t>
            </a:r>
            <a:r>
              <a:rPr lang="en-US" sz="1400" b="1" dirty="0">
                <a:latin typeface="Consolas" panose="020B0609020204030204" pitchFamily="49" charset="0"/>
                <a:cs typeface="Consolas" panose="020B0609020204030204" pitchFamily="49" charset="0"/>
              </a:rPr>
              <a:t>Got error 'PHP message: PHP Notice:  Undefined index: </a:t>
            </a:r>
            <a:r>
              <a:rPr lang="en-US" sz="1400" b="1" dirty="0" err="1">
                <a:latin typeface="Consolas" panose="020B0609020204030204" pitchFamily="49" charset="0"/>
                <a:cs typeface="Consolas" panose="020B0609020204030204" pitchFamily="49" charset="0"/>
              </a:rPr>
              <a:t>my_file</a:t>
            </a:r>
            <a:r>
              <a:rPr lang="en-US" sz="1400" b="1" dirty="0">
                <a:latin typeface="Consolas" panose="020B0609020204030204" pitchFamily="49" charset="0"/>
                <a:cs typeface="Consolas" panose="020B0609020204030204" pitchFamily="49" charset="0"/>
              </a:rPr>
              <a:t> in /home/</a:t>
            </a:r>
            <a:r>
              <a:rPr lang="en-US" sz="1400" b="1" dirty="0" err="1">
                <a:latin typeface="Consolas" panose="020B0609020204030204" pitchFamily="49" charset="0"/>
                <a:cs typeface="Consolas" panose="020B0609020204030204" pitchFamily="49" charset="0"/>
              </a:rPr>
              <a:t>vcap</a:t>
            </a:r>
            <a:r>
              <a:rPr lang="en-US" sz="1400" b="1" dirty="0">
                <a:latin typeface="Consolas" panose="020B0609020204030204" pitchFamily="49" charset="0"/>
                <a:cs typeface="Consolas" panose="020B0609020204030204" pitchFamily="49" charset="0"/>
              </a:rPr>
              <a:t>/app/</a:t>
            </a:r>
            <a:r>
              <a:rPr lang="en-US" sz="1400" b="1" dirty="0" err="1">
                <a:latin typeface="Consolas" panose="020B0609020204030204" pitchFamily="49" charset="0"/>
                <a:cs typeface="Consolas" panose="020B0609020204030204" pitchFamily="49" charset="0"/>
              </a:rPr>
              <a:t>htdocs</a:t>
            </a:r>
            <a:r>
              <a:rPr lang="en-US" sz="1400" b="1" dirty="0">
                <a:latin typeface="Consolas" panose="020B0609020204030204" pitchFamily="49" charset="0"/>
                <a:cs typeface="Consolas" panose="020B0609020204030204" pitchFamily="49" charset="0"/>
              </a:rPr>
              <a:t>/php/file-</a:t>
            </a:r>
            <a:r>
              <a:rPr lang="en-US" sz="1400" b="1" dirty="0" err="1">
                <a:latin typeface="Consolas" panose="020B0609020204030204" pitchFamily="49" charset="0"/>
                <a:cs typeface="Consolas" panose="020B0609020204030204" pitchFamily="49" charset="0"/>
              </a:rPr>
              <a:t>upload.php</a:t>
            </a:r>
            <a:r>
              <a:rPr lang="en-US" sz="1400" b="1" dirty="0">
                <a:latin typeface="Consolas" panose="020B0609020204030204" pitchFamily="49" charset="0"/>
                <a:cs typeface="Consolas" panose="020B0609020204030204" pitchFamily="49" charset="0"/>
              </a:rPr>
              <a:t> on line 33\n', </a:t>
            </a:r>
            <a:r>
              <a:rPr lang="en-US" sz="1400" b="1" dirty="0" err="1">
                <a:latin typeface="Consolas" panose="020B0609020204030204" pitchFamily="49" charset="0"/>
                <a:cs typeface="Consolas" panose="020B0609020204030204" pitchFamily="49" charset="0"/>
              </a:rPr>
              <a:t>referer</a:t>
            </a:r>
            <a:r>
              <a:rPr lang="en-US" sz="1400" b="1" dirty="0">
                <a:latin typeface="Consolas" panose="020B0609020204030204" pitchFamily="49" charset="0"/>
                <a:cs typeface="Consolas" panose="020B0609020204030204" pitchFamily="49" charset="0"/>
              </a:rPr>
              <a:t>: https://ustream-workshop-lab1-owenge.mybluemix.net/</a:t>
            </a:r>
          </a:p>
        </p:txBody>
      </p:sp>
      <p:sp>
        <p:nvSpPr>
          <p:cNvPr id="5" name="Rectangle 4"/>
          <p:cNvSpPr/>
          <p:nvPr/>
        </p:nvSpPr>
        <p:spPr>
          <a:xfrm>
            <a:off x="3624943" y="4484914"/>
            <a:ext cx="6433457" cy="2721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060791" y="5839170"/>
            <a:ext cx="2258952" cy="338554"/>
          </a:xfrm>
          <a:prstGeom prst="rect">
            <a:avLst/>
          </a:prstGeom>
          <a:noFill/>
        </p:spPr>
        <p:txBody>
          <a:bodyPr wrap="none" rtlCol="0">
            <a:spAutoFit/>
          </a:bodyPr>
          <a:lstStyle/>
          <a:p>
            <a:r>
              <a:rPr lang="en-US" sz="1600" dirty="0">
                <a:latin typeface="Helvetica Neue Light"/>
              </a:rPr>
              <a:t>Failing script reference</a:t>
            </a:r>
          </a:p>
        </p:txBody>
      </p:sp>
      <p:cxnSp>
        <p:nvCxnSpPr>
          <p:cNvPr id="8" name="Straight Arrow Connector 7"/>
          <p:cNvCxnSpPr>
            <a:stCxn id="6" idx="0"/>
            <a:endCxn id="5" idx="2"/>
          </p:cNvCxnSpPr>
          <p:nvPr/>
        </p:nvCxnSpPr>
        <p:spPr>
          <a:xfrm flipH="1" flipV="1">
            <a:off x="6841672" y="4757057"/>
            <a:ext cx="1348595" cy="1082113"/>
          </a:xfrm>
          <a:prstGeom prst="straightConnector1">
            <a:avLst/>
          </a:prstGeom>
          <a:ln w="1905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000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 CSS</a:t>
            </a:r>
          </a:p>
        </p:txBody>
      </p:sp>
      <p:sp>
        <p:nvSpPr>
          <p:cNvPr id="3" name="Content Placeholder 2"/>
          <p:cNvSpPr>
            <a:spLocks noGrp="1"/>
          </p:cNvSpPr>
          <p:nvPr>
            <p:ph idx="1"/>
          </p:nvPr>
        </p:nvSpPr>
        <p:spPr>
          <a:xfrm>
            <a:off x="423746" y="1332089"/>
            <a:ext cx="6457114" cy="4844874"/>
          </a:xfrm>
        </p:spPr>
        <p:txBody>
          <a:bodyPr/>
          <a:lstStyle/>
          <a:p>
            <a:pPr>
              <a:buNone/>
            </a:pPr>
            <a:r>
              <a:rPr lang="en-US" dirty="0"/>
              <a:t>Styling HTML elements can be complex and obscure</a:t>
            </a:r>
          </a:p>
          <a:p>
            <a:pPr>
              <a:buNone/>
            </a:pPr>
            <a:endParaRPr lang="en-US" dirty="0"/>
          </a:p>
          <a:p>
            <a:pPr>
              <a:buNone/>
            </a:pPr>
            <a:r>
              <a:rPr lang="en-US" dirty="0"/>
              <a:t>Similar HTML tags with different formatting requirements leads to CSS inheritance and cascading</a:t>
            </a:r>
          </a:p>
          <a:p>
            <a:pPr>
              <a:buNone/>
            </a:pPr>
            <a:endParaRPr lang="en-US" dirty="0"/>
          </a:p>
          <a:p>
            <a:pPr>
              <a:buNone/>
            </a:pPr>
            <a:r>
              <a:rPr lang="en-US" dirty="0"/>
              <a:t>The Firebug tool can show which CSS definitions apply to an HTML element</a:t>
            </a:r>
          </a:p>
          <a:p>
            <a:pPr lvl="1"/>
            <a:r>
              <a:rPr lang="en-US" dirty="0"/>
              <a:t>Hierarchy is from child to parent definitions</a:t>
            </a:r>
          </a:p>
          <a:p>
            <a:pPr lvl="1"/>
            <a:r>
              <a:rPr lang="en-US" dirty="0"/>
              <a:t>Parent attributes superseded by child attributes shown with strikethrough</a:t>
            </a:r>
          </a:p>
          <a:p>
            <a:pPr lvl="1"/>
            <a:r>
              <a:rPr lang="en-US" dirty="0"/>
              <a:t>Shows all definitions that are relevant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0860" y="1332089"/>
            <a:ext cx="5311140" cy="4785360"/>
          </a:xfrm>
          <a:prstGeom prst="rect">
            <a:avLst/>
          </a:prstGeom>
        </p:spPr>
      </p:pic>
      <p:sp>
        <p:nvSpPr>
          <p:cNvPr id="5" name="Rectangle 4"/>
          <p:cNvSpPr/>
          <p:nvPr/>
        </p:nvSpPr>
        <p:spPr>
          <a:xfrm>
            <a:off x="7151914" y="1730829"/>
            <a:ext cx="1001486" cy="1959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151914" y="3690255"/>
            <a:ext cx="1001486" cy="1959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urved Connector 7"/>
          <p:cNvCxnSpPr>
            <a:stCxn id="6" idx="3"/>
            <a:endCxn id="5" idx="3"/>
          </p:cNvCxnSpPr>
          <p:nvPr/>
        </p:nvCxnSpPr>
        <p:spPr>
          <a:xfrm flipV="1">
            <a:off x="8153400" y="1828800"/>
            <a:ext cx="12700" cy="1959426"/>
          </a:xfrm>
          <a:prstGeom prst="curvedConnector3">
            <a:avLst>
              <a:gd name="adj1" fmla="val 6685709"/>
            </a:avLst>
          </a:prstGeom>
          <a:ln w="1905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164614" y="2729483"/>
            <a:ext cx="1001486" cy="1959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151914" y="4909455"/>
            <a:ext cx="1001486" cy="1959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64614" y="5646782"/>
            <a:ext cx="1001486" cy="1959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urved Connector 13"/>
          <p:cNvCxnSpPr>
            <a:stCxn id="12" idx="3"/>
            <a:endCxn id="11" idx="3"/>
          </p:cNvCxnSpPr>
          <p:nvPr/>
        </p:nvCxnSpPr>
        <p:spPr>
          <a:xfrm flipH="1" flipV="1">
            <a:off x="8153400" y="5007426"/>
            <a:ext cx="12700" cy="737327"/>
          </a:xfrm>
          <a:prstGeom prst="curvedConnector3">
            <a:avLst>
              <a:gd name="adj1" fmla="val -5742858"/>
            </a:avLst>
          </a:prstGeom>
          <a:ln w="19050">
            <a:solidFill>
              <a:srgbClr val="A2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11" idx="3"/>
            <a:endCxn id="10" idx="3"/>
          </p:cNvCxnSpPr>
          <p:nvPr/>
        </p:nvCxnSpPr>
        <p:spPr>
          <a:xfrm flipV="1">
            <a:off x="8153400" y="2827454"/>
            <a:ext cx="12700" cy="2179972"/>
          </a:xfrm>
          <a:prstGeom prst="curvedConnector3">
            <a:avLst>
              <a:gd name="adj1" fmla="val 10214291"/>
            </a:avLst>
          </a:prstGeom>
          <a:ln w="19050">
            <a:solidFill>
              <a:srgbClr val="A2000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60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800" dirty="0"/>
              <a:t>Code Review:</a:t>
            </a:r>
          </a:p>
          <a:p>
            <a:pPr marL="0" indent="0" algn="ctr">
              <a:buNone/>
            </a:pPr>
            <a:r>
              <a:rPr lang="en-US" sz="4800" dirty="0"/>
              <a:t>Retrieving Channel and Video Data</a:t>
            </a:r>
          </a:p>
        </p:txBody>
      </p:sp>
      <p:sp>
        <p:nvSpPr>
          <p:cNvPr id="4" name="TextBox 3"/>
          <p:cNvSpPr txBox="1"/>
          <p:nvPr/>
        </p:nvSpPr>
        <p:spPr>
          <a:xfrm>
            <a:off x="274320" y="5486400"/>
            <a:ext cx="3572838" cy="646331"/>
          </a:xfrm>
          <a:prstGeom prst="rect">
            <a:avLst/>
          </a:prstGeom>
          <a:noFill/>
        </p:spPr>
        <p:txBody>
          <a:bodyPr wrap="none" rtlCol="0">
            <a:spAutoFit/>
          </a:bodyPr>
          <a:lstStyle/>
          <a:p>
            <a:r>
              <a:rPr lang="en-US" sz="1200" dirty="0">
                <a:latin typeface="Calibri" panose="020F0502020204030204" pitchFamily="34" charset="0"/>
              </a:rPr>
              <a:t>Debugging Overview</a:t>
            </a:r>
          </a:p>
          <a:p>
            <a:r>
              <a:rPr lang="en-US" sz="1200" b="1" dirty="0">
                <a:latin typeface="Calibri" panose="020F0502020204030204" pitchFamily="34" charset="0"/>
              </a:rPr>
              <a:t>Retrieving Channel and Video Collections</a:t>
            </a:r>
          </a:p>
          <a:p>
            <a:r>
              <a:rPr lang="en-US" sz="1200" dirty="0">
                <a:latin typeface="Calibri" panose="020F0502020204030204" pitchFamily="34" charset="0"/>
              </a:rPr>
              <a:t>Lab 1: Displaying Streaming Manager Account Content</a:t>
            </a:r>
          </a:p>
        </p:txBody>
      </p:sp>
    </p:spTree>
    <p:extLst>
      <p:ext uri="{BB962C8B-B14F-4D97-AF65-F5344CB8AC3E}">
        <p14:creationId xmlns:p14="http://schemas.microsoft.com/office/powerpoint/2010/main" val="520506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Channel API – Retrieving Content: Identity</a:t>
            </a:r>
          </a:p>
        </p:txBody>
      </p:sp>
      <p:sp>
        <p:nvSpPr>
          <p:cNvPr id="3" name="Content Placeholder 2"/>
          <p:cNvSpPr>
            <a:spLocks noGrp="1"/>
          </p:cNvSpPr>
          <p:nvPr>
            <p:ph idx="1"/>
          </p:nvPr>
        </p:nvSpPr>
        <p:spPr>
          <a:xfrm>
            <a:off x="423746" y="1236392"/>
            <a:ext cx="11344508" cy="4844874"/>
          </a:xfrm>
        </p:spPr>
        <p:txBody>
          <a:bodyPr/>
          <a:lstStyle/>
          <a:p>
            <a:pPr>
              <a:buNone/>
            </a:pPr>
            <a:r>
              <a:rPr lang="en-US" dirty="0"/>
              <a:t>Retrieving content is a 2-step process</a:t>
            </a:r>
          </a:p>
          <a:p>
            <a:pPr marL="914400" lvl="1" indent="-457200">
              <a:buFont typeface="+mj-lt"/>
              <a:buAutoNum type="arabicPeriod"/>
            </a:pPr>
            <a:r>
              <a:rPr lang="en-US" dirty="0"/>
              <a:t>Acquire identity</a:t>
            </a:r>
          </a:p>
          <a:p>
            <a:pPr marL="914400" lvl="1" indent="-457200">
              <a:buFont typeface="+mj-lt"/>
              <a:buAutoNum type="arabicPeriod"/>
            </a:pPr>
            <a:r>
              <a:rPr lang="en-US" dirty="0"/>
              <a:t>Acquire access token</a:t>
            </a:r>
          </a:p>
          <a:p>
            <a:pPr marL="914400" lvl="1" indent="-457200">
              <a:buFont typeface="+mj-lt"/>
              <a:buAutoNum type="arabicPeriod"/>
            </a:pPr>
            <a:r>
              <a:rPr lang="en-US" dirty="0"/>
              <a:t>Call channel and video APIs (step 4)</a:t>
            </a:r>
          </a:p>
          <a:p>
            <a:pPr>
              <a:buNone/>
            </a:pPr>
            <a:r>
              <a:rPr lang="en-US" dirty="0"/>
              <a:t>The first 4 labs will use the </a:t>
            </a:r>
            <a:r>
              <a:rPr lang="en-US" b="1" dirty="0"/>
              <a:t>Client Credentials</a:t>
            </a:r>
            <a:r>
              <a:rPr lang="en-US" dirty="0"/>
              <a:t> authorization flow (it’s the easiest)</a:t>
            </a:r>
            <a:endParaRPr lang="en-US" sz="300" dirty="0"/>
          </a:p>
          <a:p>
            <a:pPr>
              <a:buNone/>
            </a:pPr>
            <a:r>
              <a:rPr lang="en-US" dirty="0"/>
              <a:t>Identity is defined in the Ustream account to satisfy Step 1</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5853" y="3872910"/>
            <a:ext cx="2019170" cy="261510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4456" y="4522365"/>
            <a:ext cx="6316918" cy="1654598"/>
          </a:xfrm>
          <a:prstGeom prst="rect">
            <a:avLst/>
          </a:prstGeom>
        </p:spPr>
      </p:pic>
      <p:sp>
        <p:nvSpPr>
          <p:cNvPr id="6" name="TextBox 5"/>
          <p:cNvSpPr txBox="1"/>
          <p:nvPr/>
        </p:nvSpPr>
        <p:spPr>
          <a:xfrm>
            <a:off x="3942876" y="6085364"/>
            <a:ext cx="248786" cy="369332"/>
          </a:xfrm>
          <a:prstGeom prst="rect">
            <a:avLst/>
          </a:prstGeom>
          <a:noFill/>
        </p:spPr>
        <p:txBody>
          <a:bodyPr wrap="none" rtlCol="0">
            <a:spAutoFit/>
          </a:bodyPr>
          <a:lstStyle/>
          <a:p>
            <a:r>
              <a:rPr lang="en-US" dirty="0"/>
              <a:t> </a:t>
            </a:r>
          </a:p>
        </p:txBody>
      </p:sp>
      <p:cxnSp>
        <p:nvCxnSpPr>
          <p:cNvPr id="8" name="Curved Connector 7"/>
          <p:cNvCxnSpPr>
            <a:stCxn id="6" idx="3"/>
            <a:endCxn id="5" idx="1"/>
          </p:cNvCxnSpPr>
          <p:nvPr/>
        </p:nvCxnSpPr>
        <p:spPr>
          <a:xfrm flipV="1">
            <a:off x="4191662" y="5349664"/>
            <a:ext cx="962794" cy="920366"/>
          </a:xfrm>
          <a:prstGeom prst="curvedConnector3">
            <a:avLst/>
          </a:prstGeom>
          <a:ln w="19050">
            <a:solidFill>
              <a:schemeClr val="bg1">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6873073" y="5359712"/>
            <a:ext cx="2994408" cy="39799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urved Connector 10"/>
          <p:cNvCxnSpPr>
            <a:stCxn id="6" idx="3"/>
            <a:endCxn id="7" idx="1"/>
          </p:cNvCxnSpPr>
          <p:nvPr/>
        </p:nvCxnSpPr>
        <p:spPr>
          <a:xfrm flipV="1">
            <a:off x="4191662" y="5558709"/>
            <a:ext cx="2681411" cy="711321"/>
          </a:xfrm>
          <a:prstGeom prst="curvedConnector3">
            <a:avLst/>
          </a:prstGeom>
          <a:ln w="19050">
            <a:solidFill>
              <a:schemeClr val="bg1">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827665" y="3895201"/>
            <a:ext cx="1580882" cy="523220"/>
          </a:xfrm>
          <a:prstGeom prst="rect">
            <a:avLst/>
          </a:prstGeom>
          <a:noFill/>
        </p:spPr>
        <p:txBody>
          <a:bodyPr wrap="none" rtlCol="0">
            <a:spAutoFit/>
          </a:bodyPr>
          <a:lstStyle/>
          <a:p>
            <a:r>
              <a:rPr lang="en-US" sz="1400" dirty="0">
                <a:solidFill>
                  <a:srgbClr val="C00000"/>
                </a:solidFill>
                <a:latin typeface="Courier New" panose="02070309020205020404" pitchFamily="49" charset="0"/>
                <a:cs typeface="Courier New" panose="02070309020205020404" pitchFamily="49" charset="0"/>
              </a:rPr>
              <a:t>CLIENT_KEY</a:t>
            </a:r>
          </a:p>
          <a:p>
            <a:r>
              <a:rPr lang="en-US" sz="1400" dirty="0">
                <a:solidFill>
                  <a:srgbClr val="C00000"/>
                </a:solidFill>
                <a:latin typeface="Courier New" panose="02070309020205020404" pitchFamily="49" charset="0"/>
                <a:cs typeface="Courier New" panose="02070309020205020404" pitchFamily="49" charset="0"/>
              </a:rPr>
              <a:t>CLIENT_SECRET</a:t>
            </a:r>
            <a:endParaRPr lang="en-US" sz="1400" dirty="0"/>
          </a:p>
        </p:txBody>
      </p:sp>
      <p:cxnSp>
        <p:nvCxnSpPr>
          <p:cNvPr id="16" name="Straight Arrow Connector 15"/>
          <p:cNvCxnSpPr>
            <a:stCxn id="14" idx="2"/>
            <a:endCxn id="7" idx="0"/>
          </p:cNvCxnSpPr>
          <p:nvPr/>
        </p:nvCxnSpPr>
        <p:spPr>
          <a:xfrm flipH="1">
            <a:off x="8370277" y="4418421"/>
            <a:ext cx="247829" cy="941291"/>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7629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Channel API – Retrieving Access Token (Step 2)</a:t>
            </a:r>
          </a:p>
        </p:txBody>
      </p:sp>
      <p:sp>
        <p:nvSpPr>
          <p:cNvPr id="3" name="Content Placeholder 2"/>
          <p:cNvSpPr>
            <a:spLocks noGrp="1"/>
          </p:cNvSpPr>
          <p:nvPr>
            <p:ph idx="1"/>
          </p:nvPr>
        </p:nvSpPr>
        <p:spPr>
          <a:xfrm>
            <a:off x="423746" y="1332088"/>
            <a:ext cx="11344508" cy="5068711"/>
          </a:xfrm>
        </p:spPr>
        <p:txBody>
          <a:bodyPr/>
          <a:lstStyle/>
          <a:p>
            <a:pPr>
              <a:buNone/>
            </a:pPr>
            <a:r>
              <a:rPr lang="en-US" dirty="0"/>
              <a:t>Implementation details depend on personal preference and skills</a:t>
            </a:r>
          </a:p>
          <a:p>
            <a:pPr>
              <a:buNone/>
            </a:pPr>
            <a:endParaRPr lang="en-US" sz="700" dirty="0"/>
          </a:p>
          <a:p>
            <a:pPr>
              <a:buNone/>
            </a:pPr>
            <a:r>
              <a:rPr lang="en-US" dirty="0"/>
              <a:t>The first two labs use PHP to provide server-side operations and JavaScript to perform client-side operations</a:t>
            </a:r>
          </a:p>
          <a:p>
            <a:endParaRPr lang="en-US" sz="700" dirty="0"/>
          </a:p>
          <a:p>
            <a:pPr>
              <a:buNone/>
            </a:pPr>
            <a:r>
              <a:rPr lang="en-US" dirty="0"/>
              <a:t>Using the provided client key and client secret, here is the code to acquire an access token</a:t>
            </a:r>
          </a:p>
        </p:txBody>
      </p:sp>
      <p:sp>
        <p:nvSpPr>
          <p:cNvPr id="4" name="TextBox 3"/>
          <p:cNvSpPr txBox="1"/>
          <p:nvPr/>
        </p:nvSpPr>
        <p:spPr>
          <a:xfrm>
            <a:off x="656489" y="3401701"/>
            <a:ext cx="9528571" cy="2462213"/>
          </a:xfrm>
          <a:prstGeom prst="rect">
            <a:avLst/>
          </a:prstGeom>
          <a:noFill/>
        </p:spPr>
        <p:txBody>
          <a:bodyPr wrap="none" rtlCol="0">
            <a:spAutoFit/>
          </a:bodyPr>
          <a:lstStyle/>
          <a:p>
            <a:r>
              <a:rPr lang="en-US" sz="1400" dirty="0">
                <a:solidFill>
                  <a:srgbClr val="00B050"/>
                </a:solidFill>
                <a:latin typeface="Courier New" panose="02070309020205020404" pitchFamily="49" charset="0"/>
                <a:cs typeface="Courier New" panose="02070309020205020404" pitchFamily="49" charset="0"/>
              </a:rPr>
              <a:t>$</a:t>
            </a:r>
            <a:r>
              <a:rPr lang="en-US" sz="1400" dirty="0" err="1">
                <a:solidFill>
                  <a:srgbClr val="00B050"/>
                </a:solidFill>
                <a:latin typeface="Courier New" panose="02070309020205020404" pitchFamily="49" charset="0"/>
                <a:cs typeface="Courier New" panose="02070309020205020404" pitchFamily="49" charset="0"/>
              </a:rPr>
              <a:t>curl_formData</a:t>
            </a:r>
            <a:r>
              <a:rPr lang="en-US" sz="1400" dirty="0">
                <a:solidFill>
                  <a:srgbClr val="00B050"/>
                </a:solidFill>
                <a:latin typeface="Courier New" panose="02070309020205020404" pitchFamily="49" charset="0"/>
                <a:cs typeface="Courier New" panose="02070309020205020404" pitchFamily="49" charset="0"/>
              </a:rPr>
              <a:t> = array ('</a:t>
            </a:r>
            <a:r>
              <a:rPr lang="en-US" sz="1400" dirty="0" err="1">
                <a:solidFill>
                  <a:srgbClr val="00B050"/>
                </a:solidFill>
                <a:latin typeface="Courier New" panose="02070309020205020404" pitchFamily="49" charset="0"/>
                <a:cs typeface="Courier New" panose="02070309020205020404" pitchFamily="49" charset="0"/>
              </a:rPr>
              <a:t>client_id</a:t>
            </a:r>
            <a:r>
              <a:rPr lang="en-US" sz="1400" dirty="0">
                <a:solidFill>
                  <a:srgbClr val="00B050"/>
                </a:solidFill>
                <a:latin typeface="Courier New" panose="02070309020205020404" pitchFamily="49" charset="0"/>
                <a:cs typeface="Courier New" panose="02070309020205020404" pitchFamily="49" charset="0"/>
              </a:rPr>
              <a:t>' =&gt; </a:t>
            </a:r>
            <a:r>
              <a:rPr lang="en-US" sz="1400" dirty="0">
                <a:solidFill>
                  <a:srgbClr val="C00000"/>
                </a:solidFill>
                <a:latin typeface="Courier New" panose="02070309020205020404" pitchFamily="49" charset="0"/>
                <a:cs typeface="Courier New" panose="02070309020205020404" pitchFamily="49" charset="0"/>
              </a:rPr>
              <a:t>CLIENT_KEY</a:t>
            </a:r>
            <a:r>
              <a:rPr lang="en-US" sz="1400" dirty="0">
                <a:solidFill>
                  <a:srgbClr val="00B050"/>
                </a:solidFill>
                <a:latin typeface="Courier New" panose="02070309020205020404" pitchFamily="49" charset="0"/>
                <a:cs typeface="Courier New" panose="02070309020205020404" pitchFamily="49" charset="0"/>
              </a:rPr>
              <a:t>,</a:t>
            </a:r>
          </a:p>
          <a:p>
            <a:r>
              <a:rPr lang="en-US" sz="1400" dirty="0">
                <a:solidFill>
                  <a:srgbClr val="00B050"/>
                </a:solidFill>
                <a:latin typeface="Courier New" panose="02070309020205020404" pitchFamily="49" charset="0"/>
                <a:cs typeface="Courier New" panose="02070309020205020404" pitchFamily="49" charset="0"/>
              </a:rPr>
              <a:t>                        '</a:t>
            </a:r>
            <a:r>
              <a:rPr lang="en-US" sz="1400" dirty="0" err="1">
                <a:solidFill>
                  <a:srgbClr val="00B050"/>
                </a:solidFill>
                <a:latin typeface="Courier New" panose="02070309020205020404" pitchFamily="49" charset="0"/>
                <a:cs typeface="Courier New" panose="02070309020205020404" pitchFamily="49" charset="0"/>
              </a:rPr>
              <a:t>grant_type</a:t>
            </a:r>
            <a:r>
              <a:rPr lang="en-US" sz="1400" dirty="0">
                <a:solidFill>
                  <a:srgbClr val="00B050"/>
                </a:solidFill>
                <a:latin typeface="Courier New" panose="02070309020205020404" pitchFamily="49" charset="0"/>
                <a:cs typeface="Courier New" panose="02070309020205020404" pitchFamily="49" charset="0"/>
              </a:rPr>
              <a:t>' =&gt; '</a:t>
            </a:r>
            <a:r>
              <a:rPr lang="en-US" sz="1400" dirty="0" err="1">
                <a:solidFill>
                  <a:srgbClr val="00B050"/>
                </a:solidFill>
                <a:latin typeface="Courier New" panose="02070309020205020404" pitchFamily="49" charset="0"/>
                <a:cs typeface="Courier New" panose="02070309020205020404" pitchFamily="49" charset="0"/>
              </a:rPr>
              <a:t>client_credentials</a:t>
            </a:r>
            <a:r>
              <a:rPr lang="en-US" sz="1400" dirty="0">
                <a:solidFill>
                  <a:srgbClr val="00B050"/>
                </a:solidFill>
                <a:latin typeface="Courier New" panose="02070309020205020404" pitchFamily="49" charset="0"/>
                <a:cs typeface="Courier New" panose="02070309020205020404" pitchFamily="49" charset="0"/>
              </a:rPr>
              <a:t>'</a:t>
            </a:r>
          </a:p>
          <a:p>
            <a:r>
              <a:rPr lang="en-US" sz="1400" dirty="0">
                <a:solidFill>
                  <a:srgbClr val="00B050"/>
                </a:solidFill>
                <a:latin typeface="Courier New" panose="02070309020205020404" pitchFamily="49" charset="0"/>
                <a:cs typeface="Courier New" panose="02070309020205020404" pitchFamily="49" charset="0"/>
              </a:rPr>
              <a:t>                        );</a:t>
            </a:r>
          </a:p>
          <a:p>
            <a:endParaRPr lang="en-US" sz="1400" dirty="0">
              <a:solidFill>
                <a:srgbClr val="00B050"/>
              </a:solidFill>
              <a:latin typeface="Courier New" panose="02070309020205020404" pitchFamily="49" charset="0"/>
              <a:cs typeface="Courier New" panose="02070309020205020404" pitchFamily="49" charset="0"/>
            </a:endParaRPr>
          </a:p>
          <a:p>
            <a:r>
              <a:rPr lang="en-US" sz="1400" dirty="0">
                <a:solidFill>
                  <a:srgbClr val="00B050"/>
                </a:solidFill>
                <a:latin typeface="Courier New" panose="02070309020205020404" pitchFamily="49" charset="0"/>
                <a:cs typeface="Courier New" panose="02070309020205020404" pitchFamily="49" charset="0"/>
              </a:rPr>
              <a:t>$curl = curl_init();</a:t>
            </a:r>
          </a:p>
          <a:p>
            <a:r>
              <a:rPr lang="en-US" sz="1400" dirty="0" err="1">
                <a:solidFill>
                  <a:srgbClr val="00B050"/>
                </a:solidFill>
                <a:latin typeface="Courier New" panose="02070309020205020404" pitchFamily="49" charset="0"/>
                <a:cs typeface="Courier New" panose="02070309020205020404" pitchFamily="49" charset="0"/>
              </a:rPr>
              <a:t>curl_setopt</a:t>
            </a:r>
            <a:r>
              <a:rPr lang="en-US" sz="1400" dirty="0">
                <a:solidFill>
                  <a:srgbClr val="00B050"/>
                </a:solidFill>
                <a:latin typeface="Courier New" panose="02070309020205020404" pitchFamily="49" charset="0"/>
                <a:cs typeface="Courier New" panose="02070309020205020404" pitchFamily="49" charset="0"/>
              </a:rPr>
              <a:t>($curl, CURLOPT_URL, "https://www.ustream.tv/oauth2/token"); </a:t>
            </a:r>
          </a:p>
          <a:p>
            <a:r>
              <a:rPr lang="en-US" sz="1400" dirty="0" err="1">
                <a:solidFill>
                  <a:srgbClr val="00B050"/>
                </a:solidFill>
                <a:latin typeface="Courier New" panose="02070309020205020404" pitchFamily="49" charset="0"/>
                <a:cs typeface="Courier New" panose="02070309020205020404" pitchFamily="49" charset="0"/>
              </a:rPr>
              <a:t>curl_setopt</a:t>
            </a:r>
            <a:r>
              <a:rPr lang="en-US" sz="1400" dirty="0">
                <a:solidFill>
                  <a:srgbClr val="00B050"/>
                </a:solidFill>
                <a:latin typeface="Courier New" panose="02070309020205020404" pitchFamily="49" charset="0"/>
                <a:cs typeface="Courier New" panose="02070309020205020404" pitchFamily="49" charset="0"/>
              </a:rPr>
              <a:t>($curl, CURLOPT_HTTPHEADER, array('Authorization: Basic ' . </a:t>
            </a:r>
            <a:r>
              <a:rPr lang="en-US" sz="1400" dirty="0">
                <a:solidFill>
                  <a:srgbClr val="C00000"/>
                </a:solidFill>
                <a:latin typeface="Courier New" panose="02070309020205020404" pitchFamily="49" charset="0"/>
                <a:cs typeface="Courier New" panose="02070309020205020404" pitchFamily="49" charset="0"/>
              </a:rPr>
              <a:t>CLIENT_SECRET</a:t>
            </a:r>
            <a:r>
              <a:rPr lang="en-US" sz="1400" dirty="0">
                <a:solidFill>
                  <a:srgbClr val="00B050"/>
                </a:solidFill>
                <a:latin typeface="Courier New" panose="02070309020205020404" pitchFamily="49" charset="0"/>
                <a:cs typeface="Courier New" panose="02070309020205020404" pitchFamily="49" charset="0"/>
              </a:rPr>
              <a:t>));</a:t>
            </a:r>
          </a:p>
          <a:p>
            <a:r>
              <a:rPr lang="en-US" sz="1400" dirty="0" err="1">
                <a:solidFill>
                  <a:srgbClr val="00B050"/>
                </a:solidFill>
                <a:latin typeface="Courier New" panose="02070309020205020404" pitchFamily="49" charset="0"/>
                <a:cs typeface="Courier New" panose="02070309020205020404" pitchFamily="49" charset="0"/>
              </a:rPr>
              <a:t>curl_setopt</a:t>
            </a:r>
            <a:r>
              <a:rPr lang="en-US" sz="1400" dirty="0">
                <a:solidFill>
                  <a:srgbClr val="00B050"/>
                </a:solidFill>
                <a:latin typeface="Courier New" panose="02070309020205020404" pitchFamily="49" charset="0"/>
                <a:cs typeface="Courier New" panose="02070309020205020404" pitchFamily="49" charset="0"/>
              </a:rPr>
              <a:t>($curl, CURLOPT_POSTFIELDS, $</a:t>
            </a:r>
            <a:r>
              <a:rPr lang="en-US" sz="1400" dirty="0" err="1">
                <a:solidFill>
                  <a:srgbClr val="00B050"/>
                </a:solidFill>
                <a:latin typeface="Courier New" panose="02070309020205020404" pitchFamily="49" charset="0"/>
                <a:cs typeface="Courier New" panose="02070309020205020404" pitchFamily="49" charset="0"/>
              </a:rPr>
              <a:t>curl_formData</a:t>
            </a:r>
            <a:r>
              <a:rPr lang="en-US" sz="1400" dirty="0">
                <a:solidFill>
                  <a:srgbClr val="00B050"/>
                </a:solidFill>
                <a:latin typeface="Courier New" panose="02070309020205020404" pitchFamily="49" charset="0"/>
                <a:cs typeface="Courier New" panose="02070309020205020404" pitchFamily="49" charset="0"/>
              </a:rPr>
              <a:t>);</a:t>
            </a:r>
          </a:p>
          <a:p>
            <a:r>
              <a:rPr lang="en-US" sz="1400" dirty="0" err="1">
                <a:solidFill>
                  <a:srgbClr val="00B050"/>
                </a:solidFill>
                <a:latin typeface="Courier New" panose="02070309020205020404" pitchFamily="49" charset="0"/>
                <a:cs typeface="Courier New" panose="02070309020205020404" pitchFamily="49" charset="0"/>
              </a:rPr>
              <a:t>curl_setopt</a:t>
            </a:r>
            <a:r>
              <a:rPr lang="en-US" sz="1400" dirty="0">
                <a:solidFill>
                  <a:srgbClr val="00B050"/>
                </a:solidFill>
                <a:latin typeface="Courier New" panose="02070309020205020404" pitchFamily="49" charset="0"/>
                <a:cs typeface="Courier New" panose="02070309020205020404" pitchFamily="49" charset="0"/>
              </a:rPr>
              <a:t>($curl, CURLOPT_RETURNTRANSFER, 1);</a:t>
            </a:r>
          </a:p>
          <a:p>
            <a:endParaRPr lang="en-US" sz="1400" dirty="0">
              <a:solidFill>
                <a:srgbClr val="00B050"/>
              </a:solidFill>
              <a:latin typeface="Courier New" panose="02070309020205020404" pitchFamily="49" charset="0"/>
              <a:cs typeface="Courier New" panose="02070309020205020404" pitchFamily="49" charset="0"/>
            </a:endParaRPr>
          </a:p>
          <a:p>
            <a:r>
              <a:rPr lang="en-US" sz="1400" dirty="0">
                <a:solidFill>
                  <a:srgbClr val="00B050"/>
                </a:solidFill>
                <a:latin typeface="Courier New" panose="02070309020205020404" pitchFamily="49" charset="0"/>
                <a:cs typeface="Courier New" panose="02070309020205020404" pitchFamily="49" charset="0"/>
              </a:rPr>
              <a:t>$result = curl_exec($curl);</a:t>
            </a:r>
          </a:p>
        </p:txBody>
      </p:sp>
      <p:sp>
        <p:nvSpPr>
          <p:cNvPr id="5" name="TextBox 4"/>
          <p:cNvSpPr txBox="1"/>
          <p:nvPr/>
        </p:nvSpPr>
        <p:spPr>
          <a:xfrm>
            <a:off x="10050447" y="3087545"/>
            <a:ext cx="1525026" cy="738664"/>
          </a:xfrm>
          <a:prstGeom prst="rect">
            <a:avLst/>
          </a:prstGeom>
          <a:noFill/>
        </p:spPr>
        <p:txBody>
          <a:bodyPr wrap="square" rtlCol="0">
            <a:spAutoFit/>
          </a:bodyPr>
          <a:lstStyle/>
          <a:p>
            <a:pPr algn="ctr"/>
            <a:r>
              <a:rPr lang="en-US" sz="1400" dirty="0">
                <a:solidFill>
                  <a:schemeClr val="accent5">
                    <a:lumMod val="75000"/>
                  </a:schemeClr>
                </a:solidFill>
              </a:rPr>
              <a:t>Specify the client key in a Form data array  </a:t>
            </a:r>
          </a:p>
        </p:txBody>
      </p:sp>
      <p:pic>
        <p:nvPicPr>
          <p:cNvPr id="10" name="Picture 14" descr="C:\IBM\!!WE_Clip-art_2014\Diagrams\On-page_reference_small.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9224" y="3587268"/>
            <a:ext cx="168275" cy="1682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urved Connector 11"/>
          <p:cNvCxnSpPr>
            <a:stCxn id="5" idx="1"/>
            <a:endCxn id="10" idx="3"/>
          </p:cNvCxnSpPr>
          <p:nvPr/>
        </p:nvCxnSpPr>
        <p:spPr>
          <a:xfrm rot="10800000" flipV="1">
            <a:off x="7487499" y="3456876"/>
            <a:ext cx="2562948" cy="214529"/>
          </a:xfrm>
          <a:prstGeom prst="curvedConnector3">
            <a:avLst/>
          </a:prstGeom>
          <a:ln w="19050">
            <a:solidFill>
              <a:schemeClr val="bg1">
                <a:lumMod val="60000"/>
                <a:lumOff val="40000"/>
              </a:schemeClr>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4" name="Picture 14" descr="C:\IBM\!!WE_Clip-art_2014\Diagrams\On-page_reference_small.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4006" y="4550159"/>
            <a:ext cx="168275" cy="1682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0117754" y="4051986"/>
            <a:ext cx="1525026" cy="523220"/>
          </a:xfrm>
          <a:prstGeom prst="rect">
            <a:avLst/>
          </a:prstGeom>
          <a:noFill/>
        </p:spPr>
        <p:txBody>
          <a:bodyPr wrap="square" rtlCol="0">
            <a:spAutoFit/>
          </a:bodyPr>
          <a:lstStyle/>
          <a:p>
            <a:pPr algn="ctr"/>
            <a:r>
              <a:rPr lang="en-US" sz="1400" dirty="0">
                <a:solidFill>
                  <a:schemeClr val="accent5">
                    <a:lumMod val="75000"/>
                  </a:schemeClr>
                </a:solidFill>
              </a:rPr>
              <a:t>Set URL to token generator</a:t>
            </a:r>
          </a:p>
        </p:txBody>
      </p:sp>
      <p:cxnSp>
        <p:nvCxnSpPr>
          <p:cNvPr id="16" name="Curved Connector 15"/>
          <p:cNvCxnSpPr>
            <a:stCxn id="15" idx="1"/>
            <a:endCxn id="14" idx="3"/>
          </p:cNvCxnSpPr>
          <p:nvPr/>
        </p:nvCxnSpPr>
        <p:spPr>
          <a:xfrm rot="10800000" flipV="1">
            <a:off x="8702282" y="4313595"/>
            <a:ext cx="1415473" cy="320701"/>
          </a:xfrm>
          <a:prstGeom prst="curvedConnector3">
            <a:avLst/>
          </a:prstGeom>
          <a:ln w="19050">
            <a:solidFill>
              <a:schemeClr val="bg1">
                <a:lumMod val="60000"/>
                <a:lumOff val="40000"/>
              </a:schemeClr>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9" name="Picture 14" descr="C:\IBM\!!WE_Clip-art_2014\Diagrams\On-page_reference_small.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0447" y="4773354"/>
            <a:ext cx="168275" cy="16827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8892777" y="5335770"/>
            <a:ext cx="1525026" cy="738664"/>
          </a:xfrm>
          <a:prstGeom prst="rect">
            <a:avLst/>
          </a:prstGeom>
          <a:noFill/>
        </p:spPr>
        <p:txBody>
          <a:bodyPr wrap="square" rtlCol="0">
            <a:spAutoFit/>
          </a:bodyPr>
          <a:lstStyle/>
          <a:p>
            <a:pPr algn="ctr"/>
            <a:r>
              <a:rPr lang="en-US" sz="1400" dirty="0">
                <a:solidFill>
                  <a:schemeClr val="accent5">
                    <a:lumMod val="75000"/>
                  </a:schemeClr>
                </a:solidFill>
              </a:rPr>
              <a:t>Set client secret in authorization header</a:t>
            </a:r>
          </a:p>
        </p:txBody>
      </p:sp>
      <p:cxnSp>
        <p:nvCxnSpPr>
          <p:cNvPr id="21" name="Curved Connector 20"/>
          <p:cNvCxnSpPr>
            <a:stCxn id="20" idx="3"/>
            <a:endCxn id="19" idx="3"/>
          </p:cNvCxnSpPr>
          <p:nvPr/>
        </p:nvCxnSpPr>
        <p:spPr>
          <a:xfrm flipH="1" flipV="1">
            <a:off x="10218722" y="4857492"/>
            <a:ext cx="199081" cy="847610"/>
          </a:xfrm>
          <a:prstGeom prst="curvedConnector3">
            <a:avLst>
              <a:gd name="adj1" fmla="val -224436"/>
            </a:avLst>
          </a:prstGeom>
          <a:ln w="19050">
            <a:solidFill>
              <a:schemeClr val="bg1">
                <a:lumMod val="60000"/>
                <a:lumOff val="40000"/>
              </a:schemeClr>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7" name="Picture 14" descr="C:\IBM\!!WE_Clip-art_2014\Diagrams\On-page_reference_small.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6978" y="5620964"/>
            <a:ext cx="168275" cy="16827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820716" y="5243236"/>
            <a:ext cx="1265798" cy="523220"/>
          </a:xfrm>
          <a:prstGeom prst="rect">
            <a:avLst/>
          </a:prstGeom>
          <a:noFill/>
        </p:spPr>
        <p:txBody>
          <a:bodyPr wrap="square" rtlCol="0">
            <a:spAutoFit/>
          </a:bodyPr>
          <a:lstStyle/>
          <a:p>
            <a:pPr algn="ctr"/>
            <a:r>
              <a:rPr lang="en-US" sz="1400" dirty="0">
                <a:solidFill>
                  <a:schemeClr val="accent5">
                    <a:lumMod val="75000"/>
                  </a:schemeClr>
                </a:solidFill>
              </a:rPr>
              <a:t>PHP curl makes call</a:t>
            </a:r>
          </a:p>
        </p:txBody>
      </p:sp>
      <p:cxnSp>
        <p:nvCxnSpPr>
          <p:cNvPr id="31" name="Curved Connector 30"/>
          <p:cNvCxnSpPr>
            <a:endCxn id="27" idx="3"/>
          </p:cNvCxnSpPr>
          <p:nvPr/>
        </p:nvCxnSpPr>
        <p:spPr>
          <a:xfrm rot="10800000" flipV="1">
            <a:off x="4085254" y="5504846"/>
            <a:ext cx="1806263" cy="200256"/>
          </a:xfrm>
          <a:prstGeom prst="curvedConnector3">
            <a:avLst/>
          </a:prstGeom>
          <a:ln w="19050">
            <a:solidFill>
              <a:schemeClr val="bg1">
                <a:lumMod val="60000"/>
                <a:lumOff val="40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600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Channel API – Retrieving Channels (Step 3)</a:t>
            </a:r>
          </a:p>
        </p:txBody>
      </p:sp>
      <p:sp>
        <p:nvSpPr>
          <p:cNvPr id="3" name="Content Placeholder 2"/>
          <p:cNvSpPr>
            <a:spLocks noGrp="1"/>
          </p:cNvSpPr>
          <p:nvPr>
            <p:ph idx="1"/>
          </p:nvPr>
        </p:nvSpPr>
        <p:spPr/>
        <p:txBody>
          <a:bodyPr/>
          <a:lstStyle/>
          <a:p>
            <a:pPr>
              <a:buNone/>
            </a:pPr>
            <a:r>
              <a:rPr lang="en-US" dirty="0"/>
              <a:t>With the access token in hand the channel and video information can be retrieved</a:t>
            </a:r>
          </a:p>
          <a:p>
            <a:pPr>
              <a:buNone/>
            </a:pPr>
            <a:endParaRPr lang="en-US" sz="1000" dirty="0"/>
          </a:p>
          <a:p>
            <a:pPr>
              <a:buNone/>
            </a:pPr>
            <a:r>
              <a:rPr lang="en-US" dirty="0"/>
              <a:t>The Channel URL is a common one, the token determines which account is accessed</a:t>
            </a:r>
          </a:p>
          <a:p>
            <a:pPr>
              <a:buNone/>
            </a:pPr>
            <a:endParaRPr lang="en-US" sz="1200" dirty="0"/>
          </a:p>
          <a:p>
            <a:pPr>
              <a:buNone/>
            </a:pPr>
            <a:r>
              <a:rPr lang="en-US" dirty="0"/>
              <a:t>Retrieving channels is straightforward</a:t>
            </a:r>
          </a:p>
        </p:txBody>
      </p:sp>
      <p:sp>
        <p:nvSpPr>
          <p:cNvPr id="4" name="TextBox 3"/>
          <p:cNvSpPr txBox="1"/>
          <p:nvPr/>
        </p:nvSpPr>
        <p:spPr>
          <a:xfrm>
            <a:off x="656489" y="3401701"/>
            <a:ext cx="9313768" cy="2246769"/>
          </a:xfrm>
          <a:prstGeom prst="rect">
            <a:avLst/>
          </a:prstGeom>
          <a:noFill/>
        </p:spPr>
        <p:txBody>
          <a:bodyPr wrap="none" rtlCol="0">
            <a:spAutoFit/>
          </a:bodyPr>
          <a:lstStyle/>
          <a:p>
            <a:r>
              <a:rPr lang="en-US" sz="1400" dirty="0">
                <a:solidFill>
                  <a:srgbClr val="00B050"/>
                </a:solidFill>
                <a:latin typeface="Courier New" panose="02070309020205020404" pitchFamily="49" charset="0"/>
                <a:cs typeface="Courier New" panose="02070309020205020404" pitchFamily="49" charset="0"/>
              </a:rPr>
              <a:t>$curl = curl_init();</a:t>
            </a:r>
          </a:p>
          <a:p>
            <a:endParaRPr lang="en-US" sz="1400" dirty="0">
              <a:solidFill>
                <a:srgbClr val="00B050"/>
              </a:solidFill>
              <a:latin typeface="Courier New" panose="02070309020205020404" pitchFamily="49" charset="0"/>
              <a:cs typeface="Courier New" panose="02070309020205020404" pitchFamily="49" charset="0"/>
            </a:endParaRPr>
          </a:p>
          <a:p>
            <a:r>
              <a:rPr lang="en-US" sz="1400" dirty="0">
                <a:solidFill>
                  <a:srgbClr val="00B050"/>
                </a:solidFill>
                <a:latin typeface="Courier New" panose="02070309020205020404" pitchFamily="49" charset="0"/>
                <a:cs typeface="Courier New" panose="02070309020205020404" pitchFamily="49" charset="0"/>
              </a:rPr>
              <a:t>curl_setopt($curl, CURLOPT_URL, "https://api.ustream.tv/users/self/</a:t>
            </a:r>
            <a:r>
              <a:rPr lang="en-US" sz="1400" dirty="0" err="1">
                <a:solidFill>
                  <a:srgbClr val="00B050"/>
                </a:solidFill>
                <a:latin typeface="Courier New" panose="02070309020205020404" pitchFamily="49" charset="0"/>
                <a:cs typeface="Courier New" panose="02070309020205020404" pitchFamily="49" charset="0"/>
              </a:rPr>
              <a:t>channels.json</a:t>
            </a:r>
            <a:r>
              <a:rPr lang="en-US" sz="1400" dirty="0">
                <a:solidFill>
                  <a:srgbClr val="00B050"/>
                </a:solidFill>
                <a:latin typeface="Courier New" panose="02070309020205020404" pitchFamily="49" charset="0"/>
                <a:cs typeface="Courier New" panose="02070309020205020404" pitchFamily="49" charset="0"/>
              </a:rPr>
              <a:t>");</a:t>
            </a:r>
          </a:p>
          <a:p>
            <a:r>
              <a:rPr lang="en-US" sz="1400" dirty="0">
                <a:solidFill>
                  <a:srgbClr val="00B050"/>
                </a:solidFill>
                <a:latin typeface="Courier New" panose="02070309020205020404" pitchFamily="49" charset="0"/>
                <a:cs typeface="Courier New" panose="02070309020205020404" pitchFamily="49" charset="0"/>
              </a:rPr>
              <a:t>curl_setopt($curl, CURLOPT_RETURNTRANSFER, true</a:t>
            </a:r>
            <a:r>
              <a:rPr lang="en-US" sz="1400" b="1" dirty="0">
                <a:solidFill>
                  <a:srgbClr val="00B050"/>
                </a:solidFill>
                <a:latin typeface="Courier New" panose="02070309020205020404" pitchFamily="49" charset="0"/>
                <a:cs typeface="Courier New" panose="02070309020205020404" pitchFamily="49" charset="0"/>
              </a:rPr>
              <a:t>);</a:t>
            </a:r>
          </a:p>
          <a:p>
            <a:r>
              <a:rPr lang="en-US" sz="1400" dirty="0">
                <a:solidFill>
                  <a:srgbClr val="00B050"/>
                </a:solidFill>
                <a:latin typeface="Courier New" panose="02070309020205020404" pitchFamily="49" charset="0"/>
                <a:cs typeface="Courier New" panose="02070309020205020404" pitchFamily="49" charset="0"/>
              </a:rPr>
              <a:t>curl_setopt($curl, CURLOPT_HTTPHEADER, array('Authorization: Bearer ' . </a:t>
            </a:r>
            <a:r>
              <a:rPr lang="en-US" sz="1400" dirty="0">
                <a:solidFill>
                  <a:srgbClr val="C00000"/>
                </a:solidFill>
                <a:latin typeface="Courier New" panose="02070309020205020404" pitchFamily="49" charset="0"/>
                <a:cs typeface="Courier New" panose="02070309020205020404" pitchFamily="49" charset="0"/>
              </a:rPr>
              <a:t>$</a:t>
            </a:r>
            <a:r>
              <a:rPr lang="en-US" sz="1400" dirty="0" err="1">
                <a:solidFill>
                  <a:srgbClr val="C00000"/>
                </a:solidFill>
                <a:latin typeface="Courier New" panose="02070309020205020404" pitchFamily="49" charset="0"/>
                <a:cs typeface="Courier New" panose="02070309020205020404" pitchFamily="49" charset="0"/>
              </a:rPr>
              <a:t>auth_token</a:t>
            </a:r>
            <a:r>
              <a:rPr lang="en-US" sz="1400" dirty="0">
                <a:solidFill>
                  <a:srgbClr val="00B050"/>
                </a:solidFill>
                <a:latin typeface="Courier New" panose="02070309020205020404" pitchFamily="49" charset="0"/>
                <a:cs typeface="Courier New" panose="02070309020205020404" pitchFamily="49" charset="0"/>
              </a:rPr>
              <a:t>, </a:t>
            </a:r>
          </a:p>
          <a:p>
            <a:r>
              <a:rPr lang="en-US" sz="1400" dirty="0">
                <a:solidFill>
                  <a:srgbClr val="00B050"/>
                </a:solidFill>
                <a:latin typeface="Courier New" panose="02070309020205020404" pitchFamily="49" charset="0"/>
                <a:cs typeface="Courier New" panose="02070309020205020404" pitchFamily="49" charset="0"/>
              </a:rPr>
              <a:t>	'content-type: application/x-www-form-</a:t>
            </a:r>
            <a:r>
              <a:rPr lang="en-US" sz="1400" dirty="0" err="1">
                <a:solidFill>
                  <a:srgbClr val="00B050"/>
                </a:solidFill>
                <a:latin typeface="Courier New" panose="02070309020205020404" pitchFamily="49" charset="0"/>
                <a:cs typeface="Courier New" panose="02070309020205020404" pitchFamily="49" charset="0"/>
              </a:rPr>
              <a:t>urlencoded</a:t>
            </a:r>
            <a:r>
              <a:rPr lang="en-US" sz="1400" dirty="0">
                <a:solidFill>
                  <a:srgbClr val="00B050"/>
                </a:solidFill>
                <a:latin typeface="Courier New" panose="02070309020205020404" pitchFamily="49" charset="0"/>
                <a:cs typeface="Courier New" panose="02070309020205020404" pitchFamily="49" charset="0"/>
              </a:rPr>
              <a:t>'));</a:t>
            </a:r>
          </a:p>
          <a:p>
            <a:endParaRPr lang="en-US" sz="1400" dirty="0">
              <a:solidFill>
                <a:srgbClr val="00B050"/>
              </a:solidFill>
              <a:latin typeface="Courier New" panose="02070309020205020404" pitchFamily="49" charset="0"/>
              <a:cs typeface="Courier New" panose="02070309020205020404" pitchFamily="49" charset="0"/>
            </a:endParaRPr>
          </a:p>
          <a:p>
            <a:r>
              <a:rPr lang="en-US" sz="1400" dirty="0">
                <a:solidFill>
                  <a:srgbClr val="00B050"/>
                </a:solidFill>
                <a:latin typeface="Courier New" panose="02070309020205020404" pitchFamily="49" charset="0"/>
                <a:cs typeface="Courier New" panose="02070309020205020404" pitchFamily="49" charset="0"/>
              </a:rPr>
              <a:t>$result = curl_exec($curl);</a:t>
            </a:r>
          </a:p>
          <a:p>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p:txBody>
      </p:sp>
      <p:sp>
        <p:nvSpPr>
          <p:cNvPr id="5" name="TextBox 4"/>
          <p:cNvSpPr txBox="1"/>
          <p:nvPr/>
        </p:nvSpPr>
        <p:spPr>
          <a:xfrm>
            <a:off x="10489303" y="3074917"/>
            <a:ext cx="1525026" cy="307777"/>
          </a:xfrm>
          <a:prstGeom prst="rect">
            <a:avLst/>
          </a:prstGeom>
          <a:noFill/>
        </p:spPr>
        <p:txBody>
          <a:bodyPr wrap="square" rtlCol="0">
            <a:spAutoFit/>
          </a:bodyPr>
          <a:lstStyle/>
          <a:p>
            <a:pPr algn="ctr"/>
            <a:r>
              <a:rPr lang="en-US" sz="1400" dirty="0">
                <a:solidFill>
                  <a:schemeClr val="accent5">
                    <a:lumMod val="75000"/>
                  </a:schemeClr>
                </a:solidFill>
              </a:rPr>
              <a:t>Set channel URL</a:t>
            </a:r>
          </a:p>
        </p:txBody>
      </p:sp>
      <p:pic>
        <p:nvPicPr>
          <p:cNvPr id="6" name="Picture 14" descr="C:\IBM\!!WE_Clip-art_2014\Diagrams\On-page_reference_small.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7182" y="3887274"/>
            <a:ext cx="168275" cy="1682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urved Connector 6"/>
          <p:cNvCxnSpPr>
            <a:stCxn id="5" idx="1"/>
            <a:endCxn id="6" idx="3"/>
          </p:cNvCxnSpPr>
          <p:nvPr/>
        </p:nvCxnSpPr>
        <p:spPr>
          <a:xfrm rot="10800000" flipV="1">
            <a:off x="9825457" y="3228806"/>
            <a:ext cx="663846" cy="742606"/>
          </a:xfrm>
          <a:prstGeom prst="curvedConnector3">
            <a:avLst/>
          </a:prstGeom>
          <a:ln w="19050">
            <a:solidFill>
              <a:schemeClr val="bg1">
                <a:lumMod val="60000"/>
                <a:lumOff val="4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73031" y="5119879"/>
            <a:ext cx="1525026" cy="523220"/>
          </a:xfrm>
          <a:prstGeom prst="rect">
            <a:avLst/>
          </a:prstGeom>
          <a:noFill/>
        </p:spPr>
        <p:txBody>
          <a:bodyPr wrap="square" rtlCol="0">
            <a:spAutoFit/>
          </a:bodyPr>
          <a:lstStyle/>
          <a:p>
            <a:pPr algn="ctr"/>
            <a:r>
              <a:rPr lang="en-US" sz="1400" dirty="0">
                <a:solidFill>
                  <a:schemeClr val="accent5">
                    <a:lumMod val="75000"/>
                  </a:schemeClr>
                </a:solidFill>
              </a:rPr>
              <a:t>Access token from first step</a:t>
            </a:r>
          </a:p>
        </p:txBody>
      </p:sp>
      <p:pic>
        <p:nvPicPr>
          <p:cNvPr id="10" name="Picture 14" descr="C:\IBM\!!WE_Clip-art_2014\Diagrams\On-page_reference_small.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8973" y="4615598"/>
            <a:ext cx="168275" cy="16827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p:cNvCxnSpPr>
            <a:stCxn id="9" idx="1"/>
            <a:endCxn id="10" idx="2"/>
          </p:cNvCxnSpPr>
          <p:nvPr/>
        </p:nvCxnSpPr>
        <p:spPr>
          <a:xfrm rot="10800000">
            <a:off x="9003111" y="4783873"/>
            <a:ext cx="1069920" cy="597616"/>
          </a:xfrm>
          <a:prstGeom prst="curvedConnector2">
            <a:avLst/>
          </a:prstGeom>
          <a:ln w="19050">
            <a:solidFill>
              <a:schemeClr val="bg1">
                <a:lumMod val="60000"/>
                <a:lumOff val="40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04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Channel API – Retrieving Videos (Step 4)</a:t>
            </a:r>
          </a:p>
        </p:txBody>
      </p:sp>
      <p:sp>
        <p:nvSpPr>
          <p:cNvPr id="3" name="Content Placeholder 2"/>
          <p:cNvSpPr>
            <a:spLocks noGrp="1"/>
          </p:cNvSpPr>
          <p:nvPr>
            <p:ph idx="1"/>
          </p:nvPr>
        </p:nvSpPr>
        <p:spPr/>
        <p:txBody>
          <a:bodyPr/>
          <a:lstStyle/>
          <a:p>
            <a:pPr>
              <a:buNone/>
            </a:pPr>
            <a:r>
              <a:rPr lang="en-US" dirty="0"/>
              <a:t>The Video URL is derived from the Channel URL with the id of the target channel</a:t>
            </a:r>
          </a:p>
          <a:p>
            <a:pPr>
              <a:buNone/>
            </a:pPr>
            <a:endParaRPr lang="en-US" dirty="0"/>
          </a:p>
          <a:p>
            <a:pPr>
              <a:buNone/>
            </a:pPr>
            <a:r>
              <a:rPr lang="en-US" dirty="0"/>
              <a:t>Retrieving videos is similar but includes a filter to restrict which videos are returned </a:t>
            </a:r>
          </a:p>
        </p:txBody>
      </p:sp>
      <p:sp>
        <p:nvSpPr>
          <p:cNvPr id="4" name="TextBox 3"/>
          <p:cNvSpPr txBox="1"/>
          <p:nvPr/>
        </p:nvSpPr>
        <p:spPr>
          <a:xfrm>
            <a:off x="656489" y="3183490"/>
            <a:ext cx="11461792" cy="2462213"/>
          </a:xfrm>
          <a:prstGeom prst="rect">
            <a:avLst/>
          </a:prstGeom>
          <a:noFill/>
        </p:spPr>
        <p:txBody>
          <a:bodyPr wrap="none" rtlCol="0">
            <a:spAutoFit/>
          </a:bodyPr>
          <a:lstStyle/>
          <a:p>
            <a:r>
              <a:rPr lang="en-US" sz="1400" dirty="0">
                <a:solidFill>
                  <a:srgbClr val="00B050"/>
                </a:solidFill>
                <a:latin typeface="Courier New" panose="02070309020205020404" pitchFamily="49" charset="0"/>
                <a:cs typeface="Courier New" panose="02070309020205020404" pitchFamily="49" charset="0"/>
              </a:rPr>
              <a:t>$curl = curl_init();</a:t>
            </a:r>
          </a:p>
          <a:p>
            <a:endParaRPr lang="en-US" sz="1400" dirty="0">
              <a:solidFill>
                <a:srgbClr val="00B050"/>
              </a:solidFill>
              <a:latin typeface="Courier New" panose="02070309020205020404" pitchFamily="49" charset="0"/>
              <a:cs typeface="Courier New" panose="02070309020205020404" pitchFamily="49" charset="0"/>
            </a:endParaRPr>
          </a:p>
          <a:p>
            <a:r>
              <a:rPr lang="en-US" sz="1400" dirty="0">
                <a:solidFill>
                  <a:srgbClr val="00B050"/>
                </a:solidFill>
                <a:latin typeface="Courier New" panose="02070309020205020404" pitchFamily="49" charset="0"/>
                <a:cs typeface="Courier New" panose="02070309020205020404" pitchFamily="49" charset="0"/>
              </a:rPr>
              <a:t>$fields = array('filter' =&gt; array('protect' =&gt; '</a:t>
            </a:r>
            <a:r>
              <a:rPr lang="en-US" sz="1400" dirty="0" err="1">
                <a:solidFill>
                  <a:srgbClr val="00B050"/>
                </a:solidFill>
                <a:latin typeface="Courier New" panose="02070309020205020404" pitchFamily="49" charset="0"/>
                <a:cs typeface="Courier New" panose="02070309020205020404" pitchFamily="49" charset="0"/>
              </a:rPr>
              <a:t>private,public</a:t>
            </a:r>
            <a:r>
              <a:rPr lang="en-US" sz="1400" dirty="0">
                <a:solidFill>
                  <a:srgbClr val="00B050"/>
                </a:solidFill>
                <a:latin typeface="Courier New" panose="02070309020205020404" pitchFamily="49" charset="0"/>
                <a:cs typeface="Courier New" panose="02070309020205020404" pitchFamily="49" charset="0"/>
              </a:rPr>
              <a:t>'));</a:t>
            </a:r>
          </a:p>
          <a:p>
            <a:r>
              <a:rPr lang="en-US" sz="1400" dirty="0">
                <a:solidFill>
                  <a:srgbClr val="00B050"/>
                </a:solidFill>
                <a:latin typeface="Courier New" panose="02070309020205020404" pitchFamily="49" charset="0"/>
                <a:cs typeface="Courier New" panose="02070309020205020404" pitchFamily="49" charset="0"/>
              </a:rPr>
              <a:t>$</a:t>
            </a:r>
            <a:r>
              <a:rPr lang="en-US" sz="1400" dirty="0" err="1">
                <a:solidFill>
                  <a:srgbClr val="00B050"/>
                </a:solidFill>
                <a:latin typeface="Courier New" panose="02070309020205020404" pitchFamily="49" charset="0"/>
                <a:cs typeface="Courier New" panose="02070309020205020404" pitchFamily="49" charset="0"/>
              </a:rPr>
              <a:t>field_query</a:t>
            </a:r>
            <a:r>
              <a:rPr lang="en-US" sz="1400" dirty="0">
                <a:solidFill>
                  <a:srgbClr val="00B050"/>
                </a:solidFill>
                <a:latin typeface="Courier New" panose="02070309020205020404" pitchFamily="49" charset="0"/>
                <a:cs typeface="Courier New" panose="02070309020205020404" pitchFamily="49" charset="0"/>
              </a:rPr>
              <a:t> = </a:t>
            </a:r>
            <a:r>
              <a:rPr lang="en-US" sz="1400" dirty="0" err="1">
                <a:solidFill>
                  <a:srgbClr val="00B050"/>
                </a:solidFill>
                <a:latin typeface="Courier New" panose="02070309020205020404" pitchFamily="49" charset="0"/>
                <a:cs typeface="Courier New" panose="02070309020205020404" pitchFamily="49" charset="0"/>
              </a:rPr>
              <a:t>http_build_query</a:t>
            </a:r>
            <a:r>
              <a:rPr lang="en-US" sz="1400" dirty="0">
                <a:solidFill>
                  <a:srgbClr val="00B050"/>
                </a:solidFill>
                <a:latin typeface="Courier New" panose="02070309020205020404" pitchFamily="49" charset="0"/>
                <a:cs typeface="Courier New" panose="02070309020205020404" pitchFamily="49" charset="0"/>
              </a:rPr>
              <a:t>($fields);</a:t>
            </a:r>
          </a:p>
          <a:p>
            <a:endParaRPr lang="en-US" sz="1400" dirty="0">
              <a:solidFill>
                <a:srgbClr val="00B050"/>
              </a:solidFill>
              <a:latin typeface="Courier New" panose="02070309020205020404" pitchFamily="49" charset="0"/>
              <a:cs typeface="Courier New" panose="02070309020205020404" pitchFamily="49" charset="0"/>
            </a:endParaRPr>
          </a:p>
          <a:p>
            <a:r>
              <a:rPr lang="en-US" sz="1400" dirty="0" err="1">
                <a:solidFill>
                  <a:srgbClr val="00B050"/>
                </a:solidFill>
                <a:latin typeface="Courier New" panose="02070309020205020404" pitchFamily="49" charset="0"/>
                <a:cs typeface="Courier New" panose="02070309020205020404" pitchFamily="49" charset="0"/>
              </a:rPr>
              <a:t>curl_setopt</a:t>
            </a:r>
            <a:r>
              <a:rPr lang="en-US" sz="1400" dirty="0">
                <a:solidFill>
                  <a:srgbClr val="00B050"/>
                </a:solidFill>
                <a:latin typeface="Courier New" panose="02070309020205020404" pitchFamily="49" charset="0"/>
                <a:cs typeface="Courier New" panose="02070309020205020404" pitchFamily="49" charset="0"/>
              </a:rPr>
              <a:t>($curl, CURLOPT_URL, "https://api.ustream.tv/channels/$</a:t>
            </a:r>
            <a:r>
              <a:rPr lang="en-US" sz="1400" dirty="0" err="1">
                <a:solidFill>
                  <a:srgbClr val="00B050"/>
                </a:solidFill>
                <a:latin typeface="Courier New" panose="02070309020205020404" pitchFamily="49" charset="0"/>
                <a:cs typeface="Courier New" panose="02070309020205020404" pitchFamily="49" charset="0"/>
              </a:rPr>
              <a:t>channel_id</a:t>
            </a:r>
            <a:r>
              <a:rPr lang="en-US" sz="1400" dirty="0">
                <a:solidFill>
                  <a:srgbClr val="00B050"/>
                </a:solidFill>
                <a:latin typeface="Courier New" panose="02070309020205020404" pitchFamily="49" charset="0"/>
                <a:cs typeface="Courier New" panose="02070309020205020404" pitchFamily="49" charset="0"/>
              </a:rPr>
              <a:t>/</a:t>
            </a:r>
            <a:r>
              <a:rPr lang="en-US" sz="1400" dirty="0" err="1">
                <a:solidFill>
                  <a:srgbClr val="00B050"/>
                </a:solidFill>
                <a:latin typeface="Courier New" panose="02070309020205020404" pitchFamily="49" charset="0"/>
                <a:cs typeface="Courier New" panose="02070309020205020404" pitchFamily="49" charset="0"/>
              </a:rPr>
              <a:t>videos.json</a:t>
            </a:r>
            <a:r>
              <a:rPr lang="en-US" sz="1400" dirty="0">
                <a:solidFill>
                  <a:srgbClr val="00B050"/>
                </a:solidFill>
                <a:latin typeface="Courier New" panose="02070309020205020404" pitchFamily="49" charset="0"/>
                <a:cs typeface="Courier New" panose="02070309020205020404" pitchFamily="49" charset="0"/>
              </a:rPr>
              <a:t>/?$</a:t>
            </a:r>
            <a:r>
              <a:rPr lang="en-US" sz="1400" dirty="0" err="1">
                <a:solidFill>
                  <a:srgbClr val="00B050"/>
                </a:solidFill>
                <a:latin typeface="Courier New" panose="02070309020205020404" pitchFamily="49" charset="0"/>
                <a:cs typeface="Courier New" panose="02070309020205020404" pitchFamily="49" charset="0"/>
              </a:rPr>
              <a:t>field_query</a:t>
            </a:r>
            <a:r>
              <a:rPr lang="en-US" sz="1400" dirty="0">
                <a:solidFill>
                  <a:srgbClr val="00B050"/>
                </a:solidFill>
                <a:latin typeface="Courier New" panose="02070309020205020404" pitchFamily="49" charset="0"/>
                <a:cs typeface="Courier New" panose="02070309020205020404" pitchFamily="49" charset="0"/>
              </a:rPr>
              <a:t>");</a:t>
            </a:r>
          </a:p>
          <a:p>
            <a:r>
              <a:rPr lang="en-US" sz="1400" dirty="0" err="1">
                <a:solidFill>
                  <a:srgbClr val="00B050"/>
                </a:solidFill>
                <a:latin typeface="Courier New" panose="02070309020205020404" pitchFamily="49" charset="0"/>
                <a:cs typeface="Courier New" panose="02070309020205020404" pitchFamily="49" charset="0"/>
              </a:rPr>
              <a:t>curl_setopt</a:t>
            </a:r>
            <a:r>
              <a:rPr lang="en-US" sz="1400" dirty="0">
                <a:solidFill>
                  <a:srgbClr val="00B050"/>
                </a:solidFill>
                <a:latin typeface="Courier New" panose="02070309020205020404" pitchFamily="49" charset="0"/>
                <a:cs typeface="Courier New" panose="02070309020205020404" pitchFamily="49" charset="0"/>
              </a:rPr>
              <a:t>($curl, CURLOPT_HTTPHEADER, array('Authorization: Bearer ' . </a:t>
            </a:r>
            <a:r>
              <a:rPr lang="en-US" sz="1400" dirty="0">
                <a:solidFill>
                  <a:srgbClr val="C00000"/>
                </a:solidFill>
                <a:latin typeface="Courier New" panose="02070309020205020404" pitchFamily="49" charset="0"/>
                <a:cs typeface="Courier New" panose="02070309020205020404" pitchFamily="49" charset="0"/>
              </a:rPr>
              <a:t>$</a:t>
            </a:r>
            <a:r>
              <a:rPr lang="en-US" sz="1400" dirty="0" err="1">
                <a:solidFill>
                  <a:srgbClr val="C00000"/>
                </a:solidFill>
                <a:latin typeface="Courier New" panose="02070309020205020404" pitchFamily="49" charset="0"/>
                <a:cs typeface="Courier New" panose="02070309020205020404" pitchFamily="49" charset="0"/>
              </a:rPr>
              <a:t>auth_token</a:t>
            </a:r>
            <a:r>
              <a:rPr lang="en-US" sz="1400" dirty="0">
                <a:solidFill>
                  <a:srgbClr val="00B050"/>
                </a:solidFill>
                <a:latin typeface="Courier New" panose="02070309020205020404" pitchFamily="49" charset="0"/>
                <a:cs typeface="Courier New" panose="02070309020205020404" pitchFamily="49" charset="0"/>
              </a:rPr>
              <a:t>, </a:t>
            </a:r>
          </a:p>
          <a:p>
            <a:r>
              <a:rPr lang="en-US" sz="1400" dirty="0">
                <a:solidFill>
                  <a:srgbClr val="00B050"/>
                </a:solidFill>
                <a:latin typeface="Courier New" panose="02070309020205020404" pitchFamily="49" charset="0"/>
                <a:cs typeface="Courier New" panose="02070309020205020404" pitchFamily="49" charset="0"/>
              </a:rPr>
              <a:t>               'content-type: application/x-www-form-</a:t>
            </a:r>
            <a:r>
              <a:rPr lang="en-US" sz="1400" dirty="0" err="1">
                <a:solidFill>
                  <a:srgbClr val="00B050"/>
                </a:solidFill>
                <a:latin typeface="Courier New" panose="02070309020205020404" pitchFamily="49" charset="0"/>
                <a:cs typeface="Courier New" panose="02070309020205020404" pitchFamily="49" charset="0"/>
              </a:rPr>
              <a:t>urlencoded</a:t>
            </a:r>
            <a:r>
              <a:rPr lang="en-US" sz="1400" dirty="0">
                <a:solidFill>
                  <a:srgbClr val="00B050"/>
                </a:solidFill>
                <a:latin typeface="Courier New" panose="02070309020205020404" pitchFamily="49" charset="0"/>
                <a:cs typeface="Courier New" panose="02070309020205020404" pitchFamily="49" charset="0"/>
              </a:rPr>
              <a:t>'));</a:t>
            </a:r>
          </a:p>
          <a:p>
            <a:r>
              <a:rPr lang="en-US" sz="1400" dirty="0" err="1">
                <a:solidFill>
                  <a:srgbClr val="00B050"/>
                </a:solidFill>
                <a:latin typeface="Courier New" panose="02070309020205020404" pitchFamily="49" charset="0"/>
                <a:cs typeface="Courier New" panose="02070309020205020404" pitchFamily="49" charset="0"/>
              </a:rPr>
              <a:t>curl_setopt</a:t>
            </a:r>
            <a:r>
              <a:rPr lang="en-US" sz="1400" dirty="0">
                <a:solidFill>
                  <a:srgbClr val="00B050"/>
                </a:solidFill>
                <a:latin typeface="Courier New" panose="02070309020205020404" pitchFamily="49" charset="0"/>
                <a:cs typeface="Courier New" panose="02070309020205020404" pitchFamily="49" charset="0"/>
              </a:rPr>
              <a:t>($curl, CURLOPT_RETURNTRANSFER, true</a:t>
            </a:r>
            <a:r>
              <a:rPr lang="en-US" sz="1400" b="1" dirty="0">
                <a:solidFill>
                  <a:srgbClr val="00B050"/>
                </a:solidFill>
                <a:latin typeface="Courier New" panose="02070309020205020404" pitchFamily="49" charset="0"/>
                <a:cs typeface="Courier New" panose="02070309020205020404" pitchFamily="49" charset="0"/>
              </a:rPr>
              <a:t>);</a:t>
            </a:r>
          </a:p>
          <a:p>
            <a:endParaRPr lang="en-US" sz="1400" dirty="0">
              <a:solidFill>
                <a:srgbClr val="00B050"/>
              </a:solidFill>
              <a:latin typeface="Courier New" panose="02070309020205020404" pitchFamily="49" charset="0"/>
              <a:cs typeface="Courier New" panose="02070309020205020404" pitchFamily="49" charset="0"/>
            </a:endParaRPr>
          </a:p>
          <a:p>
            <a:r>
              <a:rPr lang="en-US" sz="1400" dirty="0">
                <a:solidFill>
                  <a:srgbClr val="00B050"/>
                </a:solidFill>
                <a:latin typeface="Courier New" panose="02070309020205020404" pitchFamily="49" charset="0"/>
                <a:cs typeface="Courier New" panose="02070309020205020404" pitchFamily="49" charset="0"/>
              </a:rPr>
              <a:t>$result = curl_exec($curl);</a:t>
            </a:r>
          </a:p>
        </p:txBody>
      </p:sp>
      <p:sp>
        <p:nvSpPr>
          <p:cNvPr id="5" name="TextBox 4"/>
          <p:cNvSpPr txBox="1"/>
          <p:nvPr/>
        </p:nvSpPr>
        <p:spPr>
          <a:xfrm>
            <a:off x="9901500" y="3479129"/>
            <a:ext cx="1525026" cy="307777"/>
          </a:xfrm>
          <a:prstGeom prst="rect">
            <a:avLst/>
          </a:prstGeom>
          <a:noFill/>
        </p:spPr>
        <p:txBody>
          <a:bodyPr wrap="square" rtlCol="0">
            <a:spAutoFit/>
          </a:bodyPr>
          <a:lstStyle/>
          <a:p>
            <a:pPr algn="ctr"/>
            <a:r>
              <a:rPr lang="en-US" sz="1400" dirty="0">
                <a:solidFill>
                  <a:schemeClr val="accent5">
                    <a:lumMod val="75000"/>
                  </a:schemeClr>
                </a:solidFill>
              </a:rPr>
              <a:t>Set video URL</a:t>
            </a:r>
          </a:p>
        </p:txBody>
      </p:sp>
      <p:pic>
        <p:nvPicPr>
          <p:cNvPr id="6" name="Picture 14" descr="C:\IBM\!!WE_Clip-art_2014\Diagrams\On-page_reference_small.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9769" y="4330458"/>
            <a:ext cx="168275" cy="1682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urved Connector 6"/>
          <p:cNvCxnSpPr>
            <a:stCxn id="5" idx="3"/>
            <a:endCxn id="6" idx="0"/>
          </p:cNvCxnSpPr>
          <p:nvPr/>
        </p:nvCxnSpPr>
        <p:spPr>
          <a:xfrm>
            <a:off x="11426526" y="3633018"/>
            <a:ext cx="567381" cy="697440"/>
          </a:xfrm>
          <a:prstGeom prst="curvedConnector2">
            <a:avLst/>
          </a:prstGeom>
          <a:ln w="19050">
            <a:solidFill>
              <a:schemeClr val="bg1">
                <a:lumMod val="60000"/>
                <a:lumOff val="4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073031" y="5618647"/>
            <a:ext cx="1525026" cy="523220"/>
          </a:xfrm>
          <a:prstGeom prst="rect">
            <a:avLst/>
          </a:prstGeom>
          <a:noFill/>
        </p:spPr>
        <p:txBody>
          <a:bodyPr wrap="square" rtlCol="0">
            <a:spAutoFit/>
          </a:bodyPr>
          <a:lstStyle/>
          <a:p>
            <a:pPr algn="ctr"/>
            <a:r>
              <a:rPr lang="en-US" sz="1400" dirty="0">
                <a:solidFill>
                  <a:schemeClr val="accent5">
                    <a:lumMod val="75000"/>
                  </a:schemeClr>
                </a:solidFill>
              </a:rPr>
              <a:t>Access token from first step</a:t>
            </a:r>
          </a:p>
        </p:txBody>
      </p:sp>
      <p:pic>
        <p:nvPicPr>
          <p:cNvPr id="10" name="Picture 14" descr="C:\IBM\!!WE_Clip-art_2014\Diagrams\On-page_reference_small.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8193" y="4750681"/>
            <a:ext cx="168275" cy="16827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p:cNvCxnSpPr>
            <a:stCxn id="9" idx="1"/>
            <a:endCxn id="10" idx="2"/>
          </p:cNvCxnSpPr>
          <p:nvPr/>
        </p:nvCxnSpPr>
        <p:spPr>
          <a:xfrm rot="10800000">
            <a:off x="8982331" y="4918957"/>
            <a:ext cx="1090700" cy="961301"/>
          </a:xfrm>
          <a:prstGeom prst="curvedConnector2">
            <a:avLst/>
          </a:prstGeom>
          <a:ln w="19050">
            <a:solidFill>
              <a:schemeClr val="bg1">
                <a:lumMod val="60000"/>
                <a:lumOff val="4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120664" y="2660270"/>
            <a:ext cx="1525026" cy="523220"/>
          </a:xfrm>
          <a:prstGeom prst="rect">
            <a:avLst/>
          </a:prstGeom>
          <a:noFill/>
        </p:spPr>
        <p:txBody>
          <a:bodyPr wrap="square" rtlCol="0">
            <a:spAutoFit/>
          </a:bodyPr>
          <a:lstStyle/>
          <a:p>
            <a:pPr algn="ctr"/>
            <a:r>
              <a:rPr lang="en-US" sz="1400" dirty="0">
                <a:solidFill>
                  <a:schemeClr val="accent5">
                    <a:lumMod val="75000"/>
                  </a:schemeClr>
                </a:solidFill>
              </a:rPr>
              <a:t>Create filtering parameter</a:t>
            </a:r>
          </a:p>
        </p:txBody>
      </p:sp>
      <p:pic>
        <p:nvPicPr>
          <p:cNvPr id="15" name="Picture 14" descr="C:\IBM\!!WE_Clip-art_2014\Diagrams\On-page_reference_small.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6729" y="3690161"/>
            <a:ext cx="168275" cy="168275"/>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urved Connector 15"/>
          <p:cNvCxnSpPr>
            <a:stCxn id="14" idx="3"/>
            <a:endCxn id="15" idx="3"/>
          </p:cNvCxnSpPr>
          <p:nvPr/>
        </p:nvCxnSpPr>
        <p:spPr>
          <a:xfrm>
            <a:off x="7645690" y="2921880"/>
            <a:ext cx="349314" cy="852419"/>
          </a:xfrm>
          <a:prstGeom prst="curvedConnector3">
            <a:avLst>
              <a:gd name="adj1" fmla="val 263607"/>
            </a:avLst>
          </a:prstGeom>
          <a:ln w="19050">
            <a:solidFill>
              <a:schemeClr val="bg1">
                <a:lumMod val="60000"/>
                <a:lumOff val="40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389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Overview</a:t>
            </a:r>
          </a:p>
        </p:txBody>
      </p:sp>
      <p:sp>
        <p:nvSpPr>
          <p:cNvPr id="3" name="Content Placeholder 2"/>
          <p:cNvSpPr>
            <a:spLocks noGrp="1"/>
          </p:cNvSpPr>
          <p:nvPr>
            <p:ph idx="1"/>
          </p:nvPr>
        </p:nvSpPr>
        <p:spPr/>
        <p:txBody>
          <a:bodyPr/>
          <a:lstStyle/>
          <a:p>
            <a:pPr>
              <a:buNone/>
            </a:pPr>
            <a:r>
              <a:rPr lang="en-US" dirty="0"/>
              <a:t>Lab 1:</a:t>
            </a:r>
          </a:p>
          <a:p>
            <a:pPr lvl="1"/>
            <a:r>
              <a:rPr lang="en-US" dirty="0"/>
              <a:t>Contact the Streaming Manager token generator for an access token</a:t>
            </a:r>
          </a:p>
          <a:p>
            <a:pPr lvl="1"/>
            <a:r>
              <a:rPr lang="en-US" dirty="0"/>
              <a:t>Retrieve the account’s channels and all non-private videos</a:t>
            </a:r>
          </a:p>
          <a:p>
            <a:pPr lvl="1"/>
            <a:r>
              <a:rPr lang="en-US" dirty="0"/>
              <a:t>Create entry blocks for each video, organized by channel, with thumbnails and hyperlinks to the video </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0814" y="3110095"/>
            <a:ext cx="4751070" cy="3303270"/>
          </a:xfrm>
          <a:prstGeom prst="rect">
            <a:avLst/>
          </a:prstGeom>
          <a:ln>
            <a:solidFill>
              <a:schemeClr val="bg2">
                <a:lumMod val="75000"/>
              </a:schemeClr>
            </a:solidFill>
          </a:ln>
        </p:spPr>
      </p:pic>
      <p:sp>
        <p:nvSpPr>
          <p:cNvPr id="5" name="TextBox 4"/>
          <p:cNvSpPr txBox="1"/>
          <p:nvPr/>
        </p:nvSpPr>
        <p:spPr>
          <a:xfrm>
            <a:off x="9550735" y="3984706"/>
            <a:ext cx="2202485" cy="338554"/>
          </a:xfrm>
          <a:prstGeom prst="rect">
            <a:avLst/>
          </a:prstGeom>
          <a:noFill/>
        </p:spPr>
        <p:txBody>
          <a:bodyPr wrap="square" rtlCol="0">
            <a:spAutoFit/>
          </a:bodyPr>
          <a:lstStyle/>
          <a:p>
            <a:r>
              <a:rPr lang="en-US" sz="1600" dirty="0">
                <a:latin typeface="Calibri" panose="020F0502020204030204" pitchFamily="34" charset="0"/>
              </a:rPr>
              <a:t>First channel and videos</a:t>
            </a:r>
          </a:p>
        </p:txBody>
      </p:sp>
      <p:cxnSp>
        <p:nvCxnSpPr>
          <p:cNvPr id="6" name="Straight Arrow Connector 5"/>
          <p:cNvCxnSpPr>
            <a:stCxn id="5" idx="1"/>
          </p:cNvCxnSpPr>
          <p:nvPr/>
        </p:nvCxnSpPr>
        <p:spPr>
          <a:xfrm flipH="1">
            <a:off x="8497555" y="4153983"/>
            <a:ext cx="1053180" cy="1"/>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8" name="Right Brace 7"/>
          <p:cNvSpPr/>
          <p:nvPr/>
        </p:nvSpPr>
        <p:spPr>
          <a:xfrm>
            <a:off x="8125765" y="3110095"/>
            <a:ext cx="221064" cy="2094951"/>
          </a:xfrm>
          <a:prstGeom prst="rightBrac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9550735" y="5656605"/>
            <a:ext cx="2202485" cy="338554"/>
          </a:xfrm>
          <a:prstGeom prst="rect">
            <a:avLst/>
          </a:prstGeom>
          <a:noFill/>
        </p:spPr>
        <p:txBody>
          <a:bodyPr wrap="square" rtlCol="0">
            <a:spAutoFit/>
          </a:bodyPr>
          <a:lstStyle/>
          <a:p>
            <a:r>
              <a:rPr lang="en-US" sz="1600" dirty="0">
                <a:latin typeface="Calibri" panose="020F0502020204030204" pitchFamily="34" charset="0"/>
              </a:rPr>
              <a:t>First channel and videos</a:t>
            </a:r>
          </a:p>
        </p:txBody>
      </p:sp>
      <p:cxnSp>
        <p:nvCxnSpPr>
          <p:cNvPr id="11" name="Straight Arrow Connector 10"/>
          <p:cNvCxnSpPr>
            <a:stCxn id="10" idx="1"/>
          </p:cNvCxnSpPr>
          <p:nvPr/>
        </p:nvCxnSpPr>
        <p:spPr>
          <a:xfrm flipH="1">
            <a:off x="8497555" y="5825882"/>
            <a:ext cx="1053180" cy="1"/>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2" name="Right Brace 11"/>
          <p:cNvSpPr/>
          <p:nvPr/>
        </p:nvSpPr>
        <p:spPr>
          <a:xfrm>
            <a:off x="8125764" y="5267811"/>
            <a:ext cx="190151" cy="1145554"/>
          </a:xfrm>
          <a:prstGeom prst="rightBrace">
            <a:avLst/>
          </a:prstGeom>
          <a:ln>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p:cNvSpPr txBox="1"/>
          <p:nvPr/>
        </p:nvSpPr>
        <p:spPr>
          <a:xfrm>
            <a:off x="274320" y="5486400"/>
            <a:ext cx="2743572" cy="646331"/>
          </a:xfrm>
          <a:prstGeom prst="rect">
            <a:avLst/>
          </a:prstGeom>
          <a:noFill/>
        </p:spPr>
        <p:txBody>
          <a:bodyPr wrap="none" rtlCol="0">
            <a:spAutoFit/>
          </a:bodyPr>
          <a:lstStyle/>
          <a:p>
            <a:r>
              <a:rPr lang="en-US" sz="1200" dirty="0">
                <a:latin typeface="Calibri" panose="020F0502020204030204" pitchFamily="34" charset="0"/>
              </a:rPr>
              <a:t>Retrieving Channel and Video Collections</a:t>
            </a:r>
          </a:p>
          <a:p>
            <a:r>
              <a:rPr lang="en-US" sz="1200" b="1" dirty="0">
                <a:latin typeface="Calibri" panose="020F0502020204030204" pitchFamily="34" charset="0"/>
              </a:rPr>
              <a:t>Lab 1: Displaying Channels and Videos</a:t>
            </a:r>
          </a:p>
          <a:p>
            <a:r>
              <a:rPr lang="en-US" sz="1200" dirty="0">
                <a:latin typeface="Calibri" panose="020F0502020204030204" pitchFamily="34" charset="0"/>
              </a:rPr>
              <a:t>Embedding the Player</a:t>
            </a:r>
          </a:p>
        </p:txBody>
      </p:sp>
    </p:spTree>
    <p:extLst>
      <p:ext uri="{BB962C8B-B14F-4D97-AF65-F5344CB8AC3E}">
        <p14:creationId xmlns:p14="http://schemas.microsoft.com/office/powerpoint/2010/main" val="3707903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800" dirty="0"/>
              <a:t>Code Review:</a:t>
            </a:r>
          </a:p>
          <a:p>
            <a:pPr marL="0" indent="0" algn="ctr">
              <a:buNone/>
            </a:pPr>
            <a:r>
              <a:rPr lang="en-US" sz="4800" dirty="0"/>
              <a:t>Embedding the Player</a:t>
            </a:r>
          </a:p>
        </p:txBody>
      </p:sp>
      <p:sp>
        <p:nvSpPr>
          <p:cNvPr id="2" name="Rectangle 1"/>
          <p:cNvSpPr/>
          <p:nvPr/>
        </p:nvSpPr>
        <p:spPr>
          <a:xfrm>
            <a:off x="274320" y="5486400"/>
            <a:ext cx="3002742" cy="646331"/>
          </a:xfrm>
          <a:prstGeom prst="rect">
            <a:avLst/>
          </a:prstGeom>
        </p:spPr>
        <p:txBody>
          <a:bodyPr wrap="square">
            <a:spAutoFit/>
          </a:bodyPr>
          <a:lstStyle/>
          <a:p>
            <a:r>
              <a:rPr lang="en-US" sz="1200" dirty="0">
                <a:latin typeface="Calibri" panose="020F0502020204030204" pitchFamily="34" charset="0"/>
              </a:rPr>
              <a:t>Debugging Overview</a:t>
            </a:r>
          </a:p>
          <a:p>
            <a:r>
              <a:rPr lang="en-US" sz="1200" b="1" dirty="0">
                <a:latin typeface="Calibri" panose="020F0502020204030204" pitchFamily="34" charset="0"/>
              </a:rPr>
              <a:t>Embedding the Player</a:t>
            </a:r>
          </a:p>
          <a:p>
            <a:r>
              <a:rPr lang="en-US" sz="1200" dirty="0">
                <a:latin typeface="Calibri" panose="020F0502020204030204" pitchFamily="34" charset="0"/>
              </a:rPr>
              <a:t>Lab 2: Embedding Player with Controls</a:t>
            </a:r>
          </a:p>
        </p:txBody>
      </p:sp>
    </p:spTree>
    <p:extLst>
      <p:ext uri="{BB962C8B-B14F-4D97-AF65-F5344CB8AC3E}">
        <p14:creationId xmlns:p14="http://schemas.microsoft.com/office/powerpoint/2010/main" val="2662074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Content Placeholder 2"/>
          <p:cNvSpPr>
            <a:spLocks noGrp="1"/>
          </p:cNvSpPr>
          <p:nvPr>
            <p:ph idx="1"/>
          </p:nvPr>
        </p:nvSpPr>
        <p:spPr/>
        <p:txBody>
          <a:bodyPr/>
          <a:lstStyle/>
          <a:p>
            <a:r>
              <a:rPr lang="en-US" dirty="0"/>
              <a:t>The IBM Cloud Video product offers an extensive set of capabilities for producing, managing and showing video content</a:t>
            </a:r>
          </a:p>
          <a:p>
            <a:r>
              <a:rPr lang="en-US" dirty="0"/>
              <a:t>The product also provides various APIs that allow access to those capabilities from a custom application or web page</a:t>
            </a:r>
          </a:p>
          <a:p>
            <a:r>
              <a:rPr lang="en-US" dirty="0"/>
              <a:t>This workshop will provide hands-on experience with subset of those capabilities, including</a:t>
            </a:r>
          </a:p>
          <a:p>
            <a:pPr lvl="1"/>
            <a:r>
              <a:rPr lang="en-US" dirty="0"/>
              <a:t>Access an IBM Cloud Video account and retrieve channel and video lists</a:t>
            </a:r>
          </a:p>
          <a:p>
            <a:pPr lvl="1"/>
            <a:r>
              <a:rPr lang="en-US" dirty="0"/>
              <a:t>Extract attributes from channel and video objects</a:t>
            </a:r>
          </a:p>
          <a:p>
            <a:pPr lvl="1"/>
            <a:r>
              <a:rPr lang="en-US" dirty="0"/>
              <a:t>Embed the </a:t>
            </a:r>
            <a:r>
              <a:rPr lang="en-US" dirty="0"/>
              <a:t>IBM Cloud Video</a:t>
            </a:r>
            <a:r>
              <a:rPr lang="en-US" dirty="0"/>
              <a:t> Player to show channel or video content</a:t>
            </a:r>
          </a:p>
          <a:p>
            <a:pPr lvl="1"/>
            <a:r>
              <a:rPr lang="en-US" dirty="0"/>
              <a:t>Load the Player frame with new content</a:t>
            </a:r>
          </a:p>
          <a:p>
            <a:pPr lvl="1"/>
            <a:r>
              <a:rPr lang="en-US" dirty="0"/>
              <a:t>Control the Player: play, stop, pause</a:t>
            </a:r>
          </a:p>
          <a:p>
            <a:pPr lvl="1"/>
            <a:r>
              <a:rPr lang="en-US" dirty="0"/>
              <a:t>Show current content attributes like duration and progress</a:t>
            </a:r>
          </a:p>
          <a:p>
            <a:pPr lvl="1"/>
            <a:r>
              <a:rPr lang="en-US" dirty="0"/>
              <a:t>Upload videos to channel and create a new channel</a:t>
            </a:r>
          </a:p>
          <a:p>
            <a:pPr lvl="1"/>
            <a:endParaRPr lang="en-US" dirty="0"/>
          </a:p>
        </p:txBody>
      </p:sp>
    </p:spTree>
    <p:extLst>
      <p:ext uri="{BB962C8B-B14F-4D97-AF65-F5344CB8AC3E}">
        <p14:creationId xmlns:p14="http://schemas.microsoft.com/office/powerpoint/2010/main" val="41232751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Player Loading – Web Page Behavior</a:t>
            </a:r>
          </a:p>
        </p:txBody>
      </p:sp>
      <p:sp>
        <p:nvSpPr>
          <p:cNvPr id="3" name="Content Placeholder 2"/>
          <p:cNvSpPr>
            <a:spLocks noGrp="1"/>
          </p:cNvSpPr>
          <p:nvPr>
            <p:ph idx="1"/>
          </p:nvPr>
        </p:nvSpPr>
        <p:spPr>
          <a:xfrm>
            <a:off x="423746" y="1332089"/>
            <a:ext cx="6445140" cy="4844874"/>
          </a:xfrm>
        </p:spPr>
        <p:txBody>
          <a:bodyPr/>
          <a:lstStyle/>
          <a:p>
            <a:pPr>
              <a:buNone/>
            </a:pPr>
            <a:r>
              <a:rPr lang="en-US" dirty="0"/>
              <a:t>The player web page will expose sections in sequence</a:t>
            </a:r>
          </a:p>
          <a:p>
            <a:pPr>
              <a:buNone/>
            </a:pPr>
            <a:endParaRPr lang="en-US" sz="1100" dirty="0"/>
          </a:p>
          <a:p>
            <a:pPr>
              <a:buNone/>
            </a:pPr>
            <a:r>
              <a:rPr lang="en-US" dirty="0"/>
              <a:t>Different content will be exposed depending on selections that are made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746" y="2822487"/>
            <a:ext cx="3695700" cy="1440180"/>
          </a:xfrm>
          <a:prstGeom prst="rect">
            <a:avLst/>
          </a:prstGeom>
          <a:ln>
            <a:solidFill>
              <a:schemeClr val="bg2">
                <a:lumMod val="75000"/>
              </a:schemeClr>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746" y="4375556"/>
            <a:ext cx="4312920" cy="1905000"/>
          </a:xfrm>
          <a:prstGeom prst="rect">
            <a:avLst/>
          </a:prstGeom>
          <a:ln>
            <a:solidFill>
              <a:schemeClr val="bg2">
                <a:lumMod val="75000"/>
              </a:schemeClr>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3458" y="1228496"/>
            <a:ext cx="5143500" cy="5052060"/>
          </a:xfrm>
          <a:prstGeom prst="rect">
            <a:avLst/>
          </a:prstGeom>
          <a:ln>
            <a:solidFill>
              <a:schemeClr val="bg2">
                <a:lumMod val="75000"/>
              </a:schemeClr>
            </a:solidFill>
          </a:ln>
        </p:spPr>
      </p:pic>
      <p:sp>
        <p:nvSpPr>
          <p:cNvPr id="7" name="TextBox 6"/>
          <p:cNvSpPr txBox="1"/>
          <p:nvPr/>
        </p:nvSpPr>
        <p:spPr>
          <a:xfrm>
            <a:off x="3646315" y="3564009"/>
            <a:ext cx="1513513" cy="523220"/>
          </a:xfrm>
          <a:prstGeom prst="rect">
            <a:avLst/>
          </a:prstGeom>
          <a:solidFill>
            <a:srgbClr val="FFFFFF"/>
          </a:solidFill>
          <a:ln>
            <a:solidFill>
              <a:schemeClr val="accent6">
                <a:lumMod val="20000"/>
                <a:lumOff val="80000"/>
              </a:schemeClr>
            </a:solidFill>
          </a:ln>
        </p:spPr>
        <p:txBody>
          <a:bodyPr wrap="square" rtlCol="0">
            <a:spAutoFit/>
          </a:bodyPr>
          <a:lstStyle/>
          <a:p>
            <a:pPr algn="ctr"/>
            <a:r>
              <a:rPr lang="en-US" sz="1400" dirty="0"/>
              <a:t>First select channel or video</a:t>
            </a:r>
          </a:p>
        </p:txBody>
      </p:sp>
      <p:sp>
        <p:nvSpPr>
          <p:cNvPr id="8" name="TextBox 7"/>
          <p:cNvSpPr txBox="1"/>
          <p:nvPr/>
        </p:nvSpPr>
        <p:spPr>
          <a:xfrm>
            <a:off x="3720892" y="5536297"/>
            <a:ext cx="2031547" cy="523220"/>
          </a:xfrm>
          <a:prstGeom prst="rect">
            <a:avLst/>
          </a:prstGeom>
          <a:solidFill>
            <a:srgbClr val="FFFFFF"/>
          </a:solidFill>
          <a:ln>
            <a:solidFill>
              <a:schemeClr val="accent6">
                <a:lumMod val="20000"/>
                <a:lumOff val="80000"/>
              </a:schemeClr>
            </a:solidFill>
          </a:ln>
        </p:spPr>
        <p:txBody>
          <a:bodyPr wrap="square" rtlCol="0">
            <a:spAutoFit/>
          </a:bodyPr>
          <a:lstStyle/>
          <a:p>
            <a:pPr algn="ctr"/>
            <a:r>
              <a:rPr lang="en-US" sz="1400" dirty="0"/>
              <a:t>A selection will expose the respective button</a:t>
            </a:r>
          </a:p>
        </p:txBody>
      </p:sp>
      <p:sp>
        <p:nvSpPr>
          <p:cNvPr id="9" name="TextBox 8"/>
          <p:cNvSpPr txBox="1"/>
          <p:nvPr/>
        </p:nvSpPr>
        <p:spPr>
          <a:xfrm>
            <a:off x="9608237" y="855035"/>
            <a:ext cx="2376934" cy="954107"/>
          </a:xfrm>
          <a:prstGeom prst="rect">
            <a:avLst/>
          </a:prstGeom>
          <a:solidFill>
            <a:srgbClr val="FFFFFF"/>
          </a:solidFill>
          <a:ln>
            <a:solidFill>
              <a:schemeClr val="accent6">
                <a:lumMod val="20000"/>
                <a:lumOff val="80000"/>
              </a:schemeClr>
            </a:solidFill>
          </a:ln>
        </p:spPr>
        <p:txBody>
          <a:bodyPr wrap="square" rtlCol="0">
            <a:spAutoFit/>
          </a:bodyPr>
          <a:lstStyle/>
          <a:p>
            <a:pPr algn="ctr"/>
            <a:r>
              <a:rPr lang="en-US" sz="1400" dirty="0"/>
              <a:t>Clicking the load button will expose the player with different status fields for channel or video</a:t>
            </a:r>
          </a:p>
        </p:txBody>
      </p:sp>
    </p:spTree>
    <p:extLst>
      <p:ext uri="{BB962C8B-B14F-4D97-AF65-F5344CB8AC3E}">
        <p14:creationId xmlns:p14="http://schemas.microsoft.com/office/powerpoint/2010/main" val="17135230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Specifying Player Embed URL Options</a:t>
            </a:r>
          </a:p>
        </p:txBody>
      </p:sp>
      <p:sp>
        <p:nvSpPr>
          <p:cNvPr id="3" name="Content Placeholder 2"/>
          <p:cNvSpPr>
            <a:spLocks noGrp="1"/>
          </p:cNvSpPr>
          <p:nvPr>
            <p:ph idx="1"/>
          </p:nvPr>
        </p:nvSpPr>
        <p:spPr>
          <a:xfrm>
            <a:off x="423746" y="1332089"/>
            <a:ext cx="8938463" cy="4844874"/>
          </a:xfrm>
        </p:spPr>
        <p:txBody>
          <a:bodyPr/>
          <a:lstStyle/>
          <a:p>
            <a:pPr>
              <a:buNone/>
            </a:pPr>
            <a:r>
              <a:rPr lang="en-US" dirty="0"/>
              <a:t>Embedding the video Player starts with the generation of a URL from the IBM Cloud Video account page</a:t>
            </a:r>
            <a:br>
              <a:rPr lang="en-US" dirty="0"/>
            </a:br>
            <a:endParaRPr lang="en-US" dirty="0"/>
          </a:p>
          <a:p>
            <a:pPr>
              <a:buNone/>
            </a:pPr>
            <a:r>
              <a:rPr lang="en-US" dirty="0"/>
              <a:t>There are two styles, one with only a pane for the content, and one that includes the video gallery of a channel </a:t>
            </a:r>
            <a:br>
              <a:rPr lang="en-US" dirty="0"/>
            </a:br>
            <a:endParaRPr lang="en-US" dirty="0"/>
          </a:p>
          <a:p>
            <a:pPr>
              <a:buNone/>
            </a:pPr>
            <a:r>
              <a:rPr lang="en-US" dirty="0"/>
              <a:t>Modify the characteristics in each section</a:t>
            </a: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030" y="3179436"/>
            <a:ext cx="2363929" cy="3160288"/>
          </a:xfrm>
          <a:prstGeom prst="rect">
            <a:avLst/>
          </a:prstGeom>
        </p:spPr>
      </p:pic>
      <p:sp>
        <p:nvSpPr>
          <p:cNvPr id="17" name="TextBox 16"/>
          <p:cNvSpPr txBox="1"/>
          <p:nvPr/>
        </p:nvSpPr>
        <p:spPr>
          <a:xfrm>
            <a:off x="7755432" y="5914663"/>
            <a:ext cx="248786" cy="369332"/>
          </a:xfrm>
          <a:prstGeom prst="rect">
            <a:avLst/>
          </a:prstGeom>
          <a:noFill/>
        </p:spPr>
        <p:txBody>
          <a:bodyPr wrap="none" rtlCol="0">
            <a:spAutoFit/>
          </a:bodyPr>
          <a:lstStyle/>
          <a:p>
            <a:r>
              <a:rPr lang="en-US" dirty="0"/>
              <a:t> </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9194" y="365126"/>
            <a:ext cx="2309060" cy="5974598"/>
          </a:xfrm>
          <a:prstGeom prst="rect">
            <a:avLst/>
          </a:prstGeom>
          <a:ln>
            <a:solidFill>
              <a:schemeClr val="bg1">
                <a:lumMod val="60000"/>
                <a:lumOff val="40000"/>
              </a:schemeClr>
            </a:solidFill>
          </a:ln>
        </p:spPr>
      </p:pic>
      <p:cxnSp>
        <p:nvCxnSpPr>
          <p:cNvPr id="20" name="Curved Connector 19"/>
          <p:cNvCxnSpPr>
            <a:stCxn id="17" idx="3"/>
            <a:endCxn id="12" idx="1"/>
          </p:cNvCxnSpPr>
          <p:nvPr/>
        </p:nvCxnSpPr>
        <p:spPr>
          <a:xfrm flipV="1">
            <a:off x="8004218" y="3352425"/>
            <a:ext cx="1454976" cy="2746904"/>
          </a:xfrm>
          <a:prstGeom prst="curvedConnector3">
            <a:avLst/>
          </a:prstGeom>
          <a:ln w="19050">
            <a:solidFill>
              <a:schemeClr val="tx2">
                <a:lumMod val="40000"/>
                <a:lumOff val="6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490367" y="1130299"/>
            <a:ext cx="1939634" cy="1093356"/>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4541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Player Embed URL</a:t>
            </a:r>
          </a:p>
        </p:txBody>
      </p:sp>
      <p:sp>
        <p:nvSpPr>
          <p:cNvPr id="3" name="Content Placeholder 2"/>
          <p:cNvSpPr>
            <a:spLocks noGrp="1"/>
          </p:cNvSpPr>
          <p:nvPr>
            <p:ph idx="1"/>
          </p:nvPr>
        </p:nvSpPr>
        <p:spPr/>
        <p:txBody>
          <a:bodyPr>
            <a:normAutofit/>
          </a:bodyPr>
          <a:lstStyle/>
          <a:p>
            <a:pPr>
              <a:buNone/>
            </a:pPr>
            <a:r>
              <a:rPr lang="en-US" dirty="0"/>
              <a:t>Below the Player options is the HTML source of the Player URL</a:t>
            </a:r>
          </a:p>
          <a:p>
            <a:pPr>
              <a:buNone/>
            </a:pPr>
            <a:r>
              <a:rPr lang="en-US" dirty="0"/>
              <a:t>The HTML text will reflect the options selected above</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097" y="3356323"/>
            <a:ext cx="2255715" cy="1760373"/>
          </a:xfrm>
          <a:prstGeom prst="rect">
            <a:avLst/>
          </a:prstGeom>
          <a:ln>
            <a:solidFill>
              <a:schemeClr val="tx2">
                <a:lumMod val="40000"/>
                <a:lumOff val="60000"/>
              </a:schemeClr>
            </a:solidFill>
          </a:ln>
        </p:spPr>
      </p:pic>
      <p:sp>
        <p:nvSpPr>
          <p:cNvPr id="5" name="TextBox 4"/>
          <p:cNvSpPr txBox="1"/>
          <p:nvPr/>
        </p:nvSpPr>
        <p:spPr>
          <a:xfrm>
            <a:off x="7661583" y="2251351"/>
            <a:ext cx="4342856" cy="3970318"/>
          </a:xfrm>
          <a:prstGeom prst="rect">
            <a:avLst/>
          </a:prstGeom>
          <a:noFill/>
        </p:spPr>
        <p:txBody>
          <a:bodyPr wrap="none" rtlCol="0">
            <a:spAutoFit/>
          </a:bodyPr>
          <a:lstStyle/>
          <a:p>
            <a:r>
              <a:rPr lang="en-US" dirty="0"/>
              <a:t>&lt;iframe </a:t>
            </a:r>
            <a:r>
              <a:rPr lang="en-US" dirty="0" err="1"/>
              <a:t>src</a:t>
            </a:r>
            <a:r>
              <a:rPr lang="en-US" dirty="0"/>
              <a:t>="https://www.ustream.tv/</a:t>
            </a:r>
          </a:p>
          <a:p>
            <a:pPr lvl="1"/>
            <a:r>
              <a:rPr lang="en-US" dirty="0"/>
              <a:t>combined-embed/</a:t>
            </a:r>
          </a:p>
          <a:p>
            <a:pPr lvl="1"/>
            <a:r>
              <a:rPr lang="en-US" dirty="0"/>
              <a:t>22952334?</a:t>
            </a:r>
          </a:p>
          <a:p>
            <a:pPr lvl="1"/>
            <a:r>
              <a:rPr lang="en-US" dirty="0"/>
              <a:t>social=0&amp;</a:t>
            </a:r>
          </a:p>
          <a:p>
            <a:pPr lvl="1"/>
            <a:r>
              <a:rPr lang="en-US" dirty="0">
                <a:solidFill>
                  <a:srgbClr val="C00000"/>
                </a:solidFill>
              </a:rPr>
              <a:t>videos=gallery&amp;</a:t>
            </a:r>
          </a:p>
          <a:p>
            <a:pPr lvl="1"/>
            <a:r>
              <a:rPr lang="en-US" dirty="0" err="1">
                <a:solidFill>
                  <a:srgbClr val="C00000"/>
                </a:solidFill>
              </a:rPr>
              <a:t>videosCount</a:t>
            </a:r>
            <a:r>
              <a:rPr lang="en-US" dirty="0">
                <a:solidFill>
                  <a:srgbClr val="C00000"/>
                </a:solidFill>
              </a:rPr>
              <a:t>=6&amp;</a:t>
            </a:r>
          </a:p>
          <a:p>
            <a:pPr lvl="1"/>
            <a:r>
              <a:rPr lang="en-US" dirty="0"/>
              <a:t>html5ui" </a:t>
            </a:r>
          </a:p>
          <a:p>
            <a:pPr lvl="1"/>
            <a:r>
              <a:rPr lang="en-US" dirty="0"/>
              <a:t>style="border: 0 none transparent;"  </a:t>
            </a:r>
          </a:p>
          <a:p>
            <a:pPr lvl="1"/>
            <a:r>
              <a:rPr lang="en-US" dirty="0" err="1"/>
              <a:t>webkitallowfullscreen</a:t>
            </a:r>
            <a:r>
              <a:rPr lang="en-US" dirty="0"/>
              <a:t> </a:t>
            </a:r>
          </a:p>
          <a:p>
            <a:pPr lvl="1"/>
            <a:r>
              <a:rPr lang="en-US" dirty="0" err="1"/>
              <a:t>allowfullscreen</a:t>
            </a:r>
            <a:r>
              <a:rPr lang="en-US" dirty="0"/>
              <a:t> </a:t>
            </a:r>
          </a:p>
          <a:p>
            <a:pPr lvl="1"/>
            <a:r>
              <a:rPr lang="en-US" dirty="0" err="1"/>
              <a:t>frameborder</a:t>
            </a:r>
            <a:r>
              <a:rPr lang="en-US" dirty="0"/>
              <a:t>="no" </a:t>
            </a:r>
          </a:p>
          <a:p>
            <a:pPr lvl="1"/>
            <a:r>
              <a:rPr lang="en-US" dirty="0">
                <a:solidFill>
                  <a:srgbClr val="C00000"/>
                </a:solidFill>
              </a:rPr>
              <a:t>width="480" </a:t>
            </a:r>
          </a:p>
          <a:p>
            <a:pPr lvl="1"/>
            <a:r>
              <a:rPr lang="en-US" dirty="0">
                <a:solidFill>
                  <a:srgbClr val="C00000"/>
                </a:solidFill>
              </a:rPr>
              <a:t>height="752"&gt;</a:t>
            </a:r>
          </a:p>
          <a:p>
            <a:r>
              <a:rPr lang="en-US" dirty="0"/>
              <a:t>&lt;/iframe&gt;</a:t>
            </a:r>
          </a:p>
        </p:txBody>
      </p:sp>
      <p:cxnSp>
        <p:nvCxnSpPr>
          <p:cNvPr id="7" name="Straight Arrow Connector 6"/>
          <p:cNvCxnSpPr>
            <a:stCxn id="4" idx="3"/>
            <a:endCxn id="5" idx="1"/>
          </p:cNvCxnSpPr>
          <p:nvPr/>
        </p:nvCxnSpPr>
        <p:spPr>
          <a:xfrm>
            <a:off x="7275812" y="4236510"/>
            <a:ext cx="385771" cy="0"/>
          </a:xfrm>
          <a:prstGeom prst="straightConnector1">
            <a:avLst/>
          </a:prstGeom>
          <a:ln w="19050">
            <a:tailEnd type="triangle"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30895" y="2249424"/>
            <a:ext cx="4342856" cy="4247317"/>
          </a:xfrm>
          <a:prstGeom prst="rect">
            <a:avLst/>
          </a:prstGeom>
          <a:noFill/>
        </p:spPr>
        <p:txBody>
          <a:bodyPr wrap="none" rtlCol="0">
            <a:spAutoFit/>
          </a:bodyPr>
          <a:lstStyle/>
          <a:p>
            <a:r>
              <a:rPr lang="en-US" dirty="0"/>
              <a:t>&lt;iframe </a:t>
            </a:r>
            <a:r>
              <a:rPr lang="en-US" dirty="0" err="1"/>
              <a:t>src</a:t>
            </a:r>
            <a:r>
              <a:rPr lang="en-US" dirty="0"/>
              <a:t>="https://www.ustream.tv/</a:t>
            </a:r>
          </a:p>
          <a:p>
            <a:pPr lvl="1"/>
            <a:r>
              <a:rPr lang="en-US" dirty="0"/>
              <a:t>combined-embed/</a:t>
            </a:r>
          </a:p>
          <a:p>
            <a:pPr lvl="1"/>
            <a:r>
              <a:rPr lang="en-US" dirty="0"/>
              <a:t>22952334?</a:t>
            </a:r>
          </a:p>
          <a:p>
            <a:pPr lvl="1"/>
            <a:r>
              <a:rPr lang="en-US" dirty="0"/>
              <a:t>social=0&amp;</a:t>
            </a:r>
          </a:p>
          <a:p>
            <a:pPr lvl="1"/>
            <a:r>
              <a:rPr lang="en-US" dirty="0">
                <a:solidFill>
                  <a:srgbClr val="C00000"/>
                </a:solidFill>
              </a:rPr>
              <a:t>videos=tab&amp;</a:t>
            </a:r>
          </a:p>
          <a:p>
            <a:pPr lvl="1"/>
            <a:r>
              <a:rPr lang="en-US" dirty="0"/>
              <a:t>html5ui&amp;</a:t>
            </a:r>
          </a:p>
          <a:p>
            <a:pPr lvl="1"/>
            <a:r>
              <a:rPr lang="en-US" dirty="0" err="1">
                <a:solidFill>
                  <a:srgbClr val="C00000"/>
                </a:solidFill>
              </a:rPr>
              <a:t>autoplay</a:t>
            </a:r>
            <a:r>
              <a:rPr lang="en-US" dirty="0">
                <a:solidFill>
                  <a:srgbClr val="C00000"/>
                </a:solidFill>
              </a:rPr>
              <a:t>=true</a:t>
            </a:r>
          </a:p>
          <a:p>
            <a:pPr lvl="1"/>
            <a:r>
              <a:rPr lang="en-US" dirty="0">
                <a:solidFill>
                  <a:srgbClr val="C00000"/>
                </a:solidFill>
              </a:rPr>
              <a:t>&amp;</a:t>
            </a:r>
            <a:r>
              <a:rPr lang="en-US" dirty="0" err="1">
                <a:solidFill>
                  <a:srgbClr val="C00000"/>
                </a:solidFill>
              </a:rPr>
              <a:t>showtitle</a:t>
            </a:r>
            <a:r>
              <a:rPr lang="en-US" dirty="0">
                <a:solidFill>
                  <a:srgbClr val="C00000"/>
                </a:solidFill>
              </a:rPr>
              <a:t>=false" </a:t>
            </a:r>
          </a:p>
          <a:p>
            <a:pPr lvl="1"/>
            <a:r>
              <a:rPr lang="en-US" dirty="0"/>
              <a:t>style="border: 0 none transparent;"  </a:t>
            </a:r>
          </a:p>
          <a:p>
            <a:pPr lvl="1"/>
            <a:r>
              <a:rPr lang="en-US" dirty="0" err="1"/>
              <a:t>webkitallowfullscreen</a:t>
            </a:r>
            <a:r>
              <a:rPr lang="en-US" dirty="0"/>
              <a:t> </a:t>
            </a:r>
          </a:p>
          <a:p>
            <a:pPr lvl="1"/>
            <a:r>
              <a:rPr lang="en-US" dirty="0" err="1"/>
              <a:t>allowfullscreen</a:t>
            </a:r>
            <a:r>
              <a:rPr lang="en-US" dirty="0"/>
              <a:t> </a:t>
            </a:r>
          </a:p>
          <a:p>
            <a:pPr lvl="1"/>
            <a:r>
              <a:rPr lang="en-US" dirty="0" err="1"/>
              <a:t>frameborder</a:t>
            </a:r>
            <a:r>
              <a:rPr lang="en-US" dirty="0"/>
              <a:t>="no" </a:t>
            </a:r>
          </a:p>
          <a:p>
            <a:pPr lvl="1"/>
            <a:r>
              <a:rPr lang="en-US" dirty="0">
                <a:solidFill>
                  <a:srgbClr val="C00000"/>
                </a:solidFill>
              </a:rPr>
              <a:t>width="800" </a:t>
            </a:r>
          </a:p>
          <a:p>
            <a:pPr lvl="1"/>
            <a:r>
              <a:rPr lang="en-US" dirty="0">
                <a:solidFill>
                  <a:srgbClr val="C00000"/>
                </a:solidFill>
              </a:rPr>
              <a:t>height="270"&gt;</a:t>
            </a:r>
          </a:p>
          <a:p>
            <a:r>
              <a:rPr lang="en-US" dirty="0"/>
              <a:t>&lt;/iframe&gt;</a:t>
            </a:r>
          </a:p>
        </p:txBody>
      </p:sp>
      <p:cxnSp>
        <p:nvCxnSpPr>
          <p:cNvPr id="15" name="Straight Arrow Connector 14"/>
          <p:cNvCxnSpPr>
            <a:stCxn id="4" idx="1"/>
          </p:cNvCxnSpPr>
          <p:nvPr/>
        </p:nvCxnSpPr>
        <p:spPr>
          <a:xfrm flipH="1">
            <a:off x="4573751" y="4236510"/>
            <a:ext cx="446346" cy="0"/>
          </a:xfrm>
          <a:prstGeom prst="straightConnector1">
            <a:avLst/>
          </a:prstGeom>
          <a:ln w="19050">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2092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Embed Code to HTML</a:t>
            </a:r>
          </a:p>
        </p:txBody>
      </p:sp>
      <p:sp>
        <p:nvSpPr>
          <p:cNvPr id="3" name="Content Placeholder 2"/>
          <p:cNvSpPr>
            <a:spLocks noGrp="1"/>
          </p:cNvSpPr>
          <p:nvPr>
            <p:ph idx="1"/>
          </p:nvPr>
        </p:nvSpPr>
        <p:spPr/>
        <p:txBody>
          <a:bodyPr/>
          <a:lstStyle/>
          <a:p>
            <a:pPr>
              <a:buNone/>
            </a:pPr>
            <a:r>
              <a:rPr lang="en-US" dirty="0"/>
              <a:t>The generated HTML string can be added to a web page</a:t>
            </a:r>
          </a:p>
          <a:p>
            <a:pPr>
              <a:buNone/>
            </a:pPr>
            <a:endParaRPr lang="en-US" dirty="0"/>
          </a:p>
          <a:p>
            <a:pPr>
              <a:buNone/>
            </a:pPr>
            <a:r>
              <a:rPr lang="en-US" dirty="0"/>
              <a:t>In this example, an “id” attribute has been added so that the Player can be controlled with channel API calls</a:t>
            </a:r>
          </a:p>
          <a:p>
            <a:pPr>
              <a:buNone/>
            </a:pPr>
            <a:endParaRPr lang="en-US" dirty="0"/>
          </a:p>
          <a:p>
            <a:pPr>
              <a:buNone/>
            </a:pPr>
            <a:r>
              <a:rPr lang="en-US" dirty="0"/>
              <a:t>Also, it uses the basic Player format, so some of the options seen in the examples on the previous slide are not included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746" y="4677949"/>
            <a:ext cx="11458425" cy="896189"/>
          </a:xfrm>
          <a:prstGeom prst="rect">
            <a:avLst/>
          </a:prstGeom>
        </p:spPr>
      </p:pic>
      <p:sp>
        <p:nvSpPr>
          <p:cNvPr id="4" name="Rectangle 3"/>
          <p:cNvSpPr/>
          <p:nvPr/>
        </p:nvSpPr>
        <p:spPr>
          <a:xfrm>
            <a:off x="3617407" y="4677949"/>
            <a:ext cx="1818751" cy="3462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263063" y="4126134"/>
            <a:ext cx="1529245" cy="338554"/>
          </a:xfrm>
          <a:prstGeom prst="rect">
            <a:avLst/>
          </a:prstGeom>
          <a:noFill/>
        </p:spPr>
        <p:txBody>
          <a:bodyPr wrap="square" rtlCol="0">
            <a:spAutoFit/>
          </a:bodyPr>
          <a:lstStyle/>
          <a:p>
            <a:r>
              <a:rPr lang="en-US" sz="1600" dirty="0">
                <a:latin typeface="Calibri" panose="020F0502020204030204" pitchFamily="34" charset="0"/>
              </a:rPr>
              <a:t>Code reference</a:t>
            </a:r>
          </a:p>
        </p:txBody>
      </p:sp>
      <p:cxnSp>
        <p:nvCxnSpPr>
          <p:cNvPr id="7" name="Straight Arrow Connector 6"/>
          <p:cNvCxnSpPr>
            <a:stCxn id="6" idx="1"/>
            <a:endCxn id="4" idx="3"/>
          </p:cNvCxnSpPr>
          <p:nvPr/>
        </p:nvCxnSpPr>
        <p:spPr>
          <a:xfrm flipH="1">
            <a:off x="5436158" y="4295411"/>
            <a:ext cx="1826905" cy="555652"/>
          </a:xfrm>
          <a:prstGeom prst="straightConnector1">
            <a:avLst/>
          </a:prstGeom>
          <a:ln w="2540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0877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800" dirty="0"/>
              <a:t>Let’s Play Video</a:t>
            </a:r>
          </a:p>
        </p:txBody>
      </p:sp>
      <p:sp>
        <p:nvSpPr>
          <p:cNvPr id="4" name="Rectangle 3"/>
          <p:cNvSpPr/>
          <p:nvPr/>
        </p:nvSpPr>
        <p:spPr>
          <a:xfrm>
            <a:off x="274320" y="5486400"/>
            <a:ext cx="3002742" cy="646331"/>
          </a:xfrm>
          <a:prstGeom prst="rect">
            <a:avLst/>
          </a:prstGeom>
        </p:spPr>
        <p:txBody>
          <a:bodyPr wrap="square">
            <a:spAutoFit/>
          </a:bodyPr>
          <a:lstStyle/>
          <a:p>
            <a:r>
              <a:rPr lang="en-US" sz="1200" dirty="0">
                <a:latin typeface="Calibri" panose="020F0502020204030204" pitchFamily="34" charset="0"/>
              </a:rPr>
              <a:t>Debugging Overview</a:t>
            </a:r>
          </a:p>
          <a:p>
            <a:r>
              <a:rPr lang="en-US" sz="1200" b="1" dirty="0">
                <a:latin typeface="Calibri" panose="020F0502020204030204" pitchFamily="34" charset="0"/>
              </a:rPr>
              <a:t>Embedding the Player</a:t>
            </a:r>
          </a:p>
          <a:p>
            <a:r>
              <a:rPr lang="en-US" sz="1200" dirty="0">
                <a:latin typeface="Calibri" panose="020F0502020204030204" pitchFamily="34" charset="0"/>
              </a:rPr>
              <a:t>Lab 2: Embedding Player with Controls</a:t>
            </a:r>
          </a:p>
        </p:txBody>
      </p:sp>
    </p:spTree>
    <p:extLst>
      <p:ext uri="{BB962C8B-B14F-4D97-AF65-F5344CB8AC3E}">
        <p14:creationId xmlns:p14="http://schemas.microsoft.com/office/powerpoint/2010/main" val="1542097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the Player with Controls</a:t>
            </a:r>
          </a:p>
        </p:txBody>
      </p:sp>
      <p:sp>
        <p:nvSpPr>
          <p:cNvPr id="3" name="Content Placeholder 2"/>
          <p:cNvSpPr>
            <a:spLocks noGrp="1"/>
          </p:cNvSpPr>
          <p:nvPr>
            <p:ph idx="1"/>
          </p:nvPr>
        </p:nvSpPr>
        <p:spPr/>
        <p:txBody>
          <a:bodyPr/>
          <a:lstStyle/>
          <a:p>
            <a:pPr>
              <a:buNone/>
            </a:pPr>
            <a:r>
              <a:rPr lang="en-US" dirty="0"/>
              <a:t>Managing the Player content involves a number of HTML components</a:t>
            </a:r>
          </a:p>
          <a:p>
            <a:pPr lvl="1"/>
            <a:r>
              <a:rPr lang="en-US" dirty="0"/>
              <a:t>A special viewer object created from the Player </a:t>
            </a:r>
            <a:r>
              <a:rPr lang="en-US" dirty="0" err="1"/>
              <a:t>iFrame</a:t>
            </a:r>
            <a:endParaRPr lang="en-US" dirty="0"/>
          </a:p>
          <a:p>
            <a:pPr lvl="1"/>
            <a:r>
              <a:rPr lang="en-US" dirty="0"/>
              <a:t>Event handlers for button click events</a:t>
            </a:r>
          </a:p>
          <a:p>
            <a:pPr lvl="1"/>
            <a:r>
              <a:rPr lang="en-US" dirty="0"/>
              <a:t>Event handlers for the various events initiated by the Player</a:t>
            </a:r>
          </a:p>
          <a:p>
            <a:pPr>
              <a:buNone/>
            </a:pPr>
            <a:endParaRPr lang="en-US" sz="900" dirty="0"/>
          </a:p>
          <a:p>
            <a:pPr>
              <a:buNone/>
            </a:pPr>
            <a:r>
              <a:rPr lang="en-US" dirty="0"/>
              <a:t>This part of the solution is developed in JavaScript, residing in a function that is loaded at </a:t>
            </a:r>
            <a:r>
              <a:rPr lang="en-US" dirty="0" err="1"/>
              <a:t>document.ready</a:t>
            </a:r>
            <a:r>
              <a:rPr lang="en-US" dirty="0"/>
              <a:t> time (when the HTML DOM object is ready for interaction)</a:t>
            </a:r>
          </a:p>
          <a:p>
            <a:pPr>
              <a:buNone/>
            </a:pPr>
            <a:endParaRPr lang="en-US" sz="900" dirty="0"/>
          </a:p>
          <a:p>
            <a:pPr>
              <a:buNone/>
            </a:pPr>
            <a:r>
              <a:rPr lang="en-US" dirty="0"/>
              <a:t>The first step is to create a JavaScript object using the IBM Cloud Video-supplied library function</a:t>
            </a:r>
          </a:p>
          <a:p>
            <a:pPr lvl="1"/>
            <a:r>
              <a:rPr lang="en-US" dirty="0"/>
              <a:t>The ‘viewer’ variable will be used for all interactions with the Player</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594" y="4999033"/>
            <a:ext cx="4715665" cy="1013548"/>
          </a:xfrm>
          <a:prstGeom prst="rect">
            <a:avLst/>
          </a:prstGeom>
          <a:ln>
            <a:solidFill>
              <a:schemeClr val="accent1"/>
            </a:solidFill>
          </a:ln>
        </p:spPr>
      </p:pic>
    </p:spTree>
    <p:extLst>
      <p:ext uri="{BB962C8B-B14F-4D97-AF65-F5344CB8AC3E}">
        <p14:creationId xmlns:p14="http://schemas.microsoft.com/office/powerpoint/2010/main" val="18079005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the Player Control Buttons</a:t>
            </a:r>
          </a:p>
        </p:txBody>
      </p:sp>
      <p:sp>
        <p:nvSpPr>
          <p:cNvPr id="3" name="Content Placeholder 2"/>
          <p:cNvSpPr>
            <a:spLocks noGrp="1"/>
          </p:cNvSpPr>
          <p:nvPr>
            <p:ph idx="1"/>
          </p:nvPr>
        </p:nvSpPr>
        <p:spPr/>
        <p:txBody>
          <a:bodyPr/>
          <a:lstStyle/>
          <a:p>
            <a:pPr>
              <a:buNone/>
            </a:pPr>
            <a:r>
              <a:rPr lang="en-US" dirty="0"/>
              <a:t>How this is implemented is personal choice</a:t>
            </a:r>
          </a:p>
          <a:p>
            <a:pPr>
              <a:buNone/>
            </a:pPr>
            <a:r>
              <a:rPr lang="en-US" dirty="0"/>
              <a:t>This solution assigns specific HTML classes to the button objects</a:t>
            </a:r>
          </a:p>
          <a:p>
            <a:endParaRPr lang="en-US" dirty="0"/>
          </a:p>
          <a:p>
            <a:endParaRPr lang="en-US" dirty="0"/>
          </a:p>
          <a:p>
            <a:pPr>
              <a:buNone/>
            </a:pPr>
            <a:r>
              <a:rPr lang="en-US" dirty="0"/>
              <a:t>To start, all “</a:t>
            </a:r>
            <a:r>
              <a:rPr lang="en-US" dirty="0">
                <a:solidFill>
                  <a:srgbClr val="92D050"/>
                </a:solidFill>
              </a:rPr>
              <a:t>video-button</a:t>
            </a:r>
            <a:r>
              <a:rPr lang="en-US" dirty="0"/>
              <a:t>” class objects can be trapped for clicks</a:t>
            </a:r>
          </a:p>
          <a:p>
            <a:pPr>
              <a:buNone/>
            </a:pPr>
            <a:r>
              <a:rPr lang="en-US" dirty="0"/>
              <a:t>Then the “</a:t>
            </a:r>
            <a:r>
              <a:rPr lang="en-US" dirty="0">
                <a:solidFill>
                  <a:srgbClr val="7030A0"/>
                </a:solidFill>
              </a:rPr>
              <a:t>control-*</a:t>
            </a:r>
            <a:r>
              <a:rPr lang="en-US" dirty="0"/>
              <a:t>” classes can be used to correlate a button with a Player operation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042" y="3651080"/>
            <a:ext cx="7148179" cy="2746944"/>
          </a:xfrm>
          <a:prstGeom prst="rect">
            <a:avLst/>
          </a:prstGeom>
        </p:spPr>
      </p:pic>
      <p:pic>
        <p:nvPicPr>
          <p:cNvPr id="8" name="Picture 7"/>
          <p:cNvPicPr>
            <a:picLocks noChangeAspect="1"/>
          </p:cNvPicPr>
          <p:nvPr/>
        </p:nvPicPr>
        <p:blipFill>
          <a:blip r:embed="rId3"/>
          <a:stretch>
            <a:fillRect/>
          </a:stretch>
        </p:blipFill>
        <p:spPr>
          <a:xfrm>
            <a:off x="784866" y="2159353"/>
            <a:ext cx="9146762" cy="664464"/>
          </a:xfrm>
          <a:prstGeom prst="rect">
            <a:avLst/>
          </a:prstGeom>
        </p:spPr>
      </p:pic>
      <p:sp>
        <p:nvSpPr>
          <p:cNvPr id="6" name="Rounded Rectangle 5"/>
          <p:cNvSpPr/>
          <p:nvPr/>
        </p:nvSpPr>
        <p:spPr>
          <a:xfrm>
            <a:off x="3881234" y="2227698"/>
            <a:ext cx="1182779" cy="527773"/>
          </a:xfrm>
          <a:prstGeom prst="round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5763417" y="2227697"/>
            <a:ext cx="1913521" cy="527773"/>
          </a:xfrm>
          <a:prstGeom prst="round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195457" y="5998029"/>
            <a:ext cx="2274982" cy="369332"/>
          </a:xfrm>
          <a:prstGeom prst="rect">
            <a:avLst/>
          </a:prstGeom>
          <a:noFill/>
        </p:spPr>
        <p:txBody>
          <a:bodyPr wrap="none" rtlCol="0">
            <a:spAutoFit/>
          </a:bodyPr>
          <a:lstStyle/>
          <a:p>
            <a:r>
              <a:rPr lang="en-US" dirty="0"/>
              <a:t>Play button example</a:t>
            </a:r>
          </a:p>
        </p:txBody>
      </p:sp>
      <p:cxnSp>
        <p:nvCxnSpPr>
          <p:cNvPr id="11" name="Straight Arrow Connector 10"/>
          <p:cNvCxnSpPr>
            <a:stCxn id="9" idx="1"/>
          </p:cNvCxnSpPr>
          <p:nvPr/>
        </p:nvCxnSpPr>
        <p:spPr>
          <a:xfrm flipH="1" flipV="1">
            <a:off x="5290457" y="6176963"/>
            <a:ext cx="1905000" cy="5732"/>
          </a:xfrm>
          <a:prstGeom prst="straightConnector1">
            <a:avLst/>
          </a:prstGeom>
          <a:ln w="19050">
            <a:solidFill>
              <a:schemeClr val="bg2">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2241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Player Operations</a:t>
            </a:r>
          </a:p>
        </p:txBody>
      </p:sp>
      <p:sp>
        <p:nvSpPr>
          <p:cNvPr id="3" name="Content Placeholder 2"/>
          <p:cNvSpPr>
            <a:spLocks noGrp="1"/>
          </p:cNvSpPr>
          <p:nvPr>
            <p:ph idx="1"/>
          </p:nvPr>
        </p:nvSpPr>
        <p:spPr/>
        <p:txBody>
          <a:bodyPr/>
          <a:lstStyle/>
          <a:p>
            <a:pPr>
              <a:buNone/>
            </a:pPr>
            <a:r>
              <a:rPr lang="en-US" dirty="0"/>
              <a:t>Player operations have a simple interface: “</a:t>
            </a:r>
            <a:r>
              <a:rPr lang="en-US" dirty="0" err="1"/>
              <a:t>viewer.callMethod</a:t>
            </a:r>
            <a:r>
              <a:rPr lang="en-US" dirty="0"/>
              <a:t>(‘play’)”</a:t>
            </a:r>
          </a:p>
          <a:p>
            <a:pPr>
              <a:buNone/>
            </a:pPr>
            <a:r>
              <a:rPr lang="en-US" dirty="0"/>
              <a:t>The workshop solution will implement 4 basic operations</a:t>
            </a:r>
          </a:p>
          <a:p>
            <a:endParaRPr lang="en-US" dirty="0"/>
          </a:p>
          <a:p>
            <a:endParaRPr lang="en-US" dirty="0"/>
          </a:p>
          <a:p>
            <a:endParaRPr lang="en-US" dirty="0"/>
          </a:p>
          <a:p>
            <a:endParaRPr lang="en-US" dirty="0"/>
          </a:p>
          <a:p>
            <a:pPr>
              <a:buNone/>
            </a:pPr>
            <a:r>
              <a:rPr lang="en-US" dirty="0"/>
              <a:t>The first two are self-explanatory</a:t>
            </a:r>
          </a:p>
          <a:p>
            <a:pPr>
              <a:buNone/>
            </a:pPr>
            <a:r>
              <a:rPr lang="en-US" dirty="0"/>
              <a:t>The ‘seek’ operation takes the number of seconds into the video as an argument</a:t>
            </a:r>
          </a:p>
          <a:p>
            <a:pPr>
              <a:buNone/>
            </a:pPr>
            <a:r>
              <a:rPr lang="en-US" dirty="0"/>
              <a:t>The ‘load’ operation takes a type, like ‘channel’ or ‘video’, and that resource’s id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352" y="2309521"/>
            <a:ext cx="4629551" cy="105165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351" y="5152841"/>
            <a:ext cx="4995344" cy="377223"/>
          </a:xfrm>
          <a:prstGeom prst="rect">
            <a:avLst/>
          </a:prstGeom>
        </p:spPr>
      </p:pic>
    </p:spTree>
    <p:extLst>
      <p:ext uri="{BB962C8B-B14F-4D97-AF65-F5344CB8AC3E}">
        <p14:creationId xmlns:p14="http://schemas.microsoft.com/office/powerpoint/2010/main" val="16478539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800" dirty="0"/>
              <a:t>Extracting Player Properties</a:t>
            </a:r>
          </a:p>
        </p:txBody>
      </p:sp>
      <p:sp>
        <p:nvSpPr>
          <p:cNvPr id="4" name="Rectangle 3"/>
          <p:cNvSpPr/>
          <p:nvPr/>
        </p:nvSpPr>
        <p:spPr>
          <a:xfrm>
            <a:off x="274320" y="5486400"/>
            <a:ext cx="3002742" cy="646331"/>
          </a:xfrm>
          <a:prstGeom prst="rect">
            <a:avLst/>
          </a:prstGeom>
        </p:spPr>
        <p:txBody>
          <a:bodyPr wrap="square">
            <a:spAutoFit/>
          </a:bodyPr>
          <a:lstStyle/>
          <a:p>
            <a:r>
              <a:rPr lang="en-US" sz="1200" dirty="0">
                <a:latin typeface="Calibri" panose="020F0502020204030204" pitchFamily="34" charset="0"/>
              </a:rPr>
              <a:t>Debugging Overview</a:t>
            </a:r>
          </a:p>
          <a:p>
            <a:r>
              <a:rPr lang="en-US" sz="1200" b="1" dirty="0">
                <a:latin typeface="Calibri" panose="020F0502020204030204" pitchFamily="34" charset="0"/>
              </a:rPr>
              <a:t>Embedding the Player</a:t>
            </a:r>
          </a:p>
          <a:p>
            <a:r>
              <a:rPr lang="en-US" sz="1200" dirty="0">
                <a:latin typeface="Calibri" panose="020F0502020204030204" pitchFamily="34" charset="0"/>
              </a:rPr>
              <a:t>Lab 2: Embedding Player with Controls</a:t>
            </a:r>
          </a:p>
        </p:txBody>
      </p:sp>
    </p:spTree>
    <p:extLst>
      <p:ext uri="{BB962C8B-B14F-4D97-AF65-F5344CB8AC3E}">
        <p14:creationId xmlns:p14="http://schemas.microsoft.com/office/powerpoint/2010/main" val="32446462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Retrieving Current Player Properties</a:t>
            </a:r>
          </a:p>
        </p:txBody>
      </p:sp>
      <p:sp>
        <p:nvSpPr>
          <p:cNvPr id="3" name="Content Placeholder 2"/>
          <p:cNvSpPr>
            <a:spLocks noGrp="1"/>
          </p:cNvSpPr>
          <p:nvPr>
            <p:ph idx="1"/>
          </p:nvPr>
        </p:nvSpPr>
        <p:spPr/>
        <p:txBody>
          <a:bodyPr/>
          <a:lstStyle/>
          <a:p>
            <a:pPr>
              <a:buNone/>
            </a:pPr>
            <a:r>
              <a:rPr lang="en-US" dirty="0"/>
              <a:t>The Player returns a small set of properties for the current content</a:t>
            </a:r>
          </a:p>
          <a:p>
            <a:pPr lvl="1"/>
            <a:r>
              <a:rPr lang="en-US" dirty="0"/>
              <a:t>Duration</a:t>
            </a:r>
          </a:p>
          <a:p>
            <a:pPr lvl="1"/>
            <a:r>
              <a:rPr lang="en-US" dirty="0"/>
              <a:t>Progress</a:t>
            </a:r>
          </a:p>
          <a:p>
            <a:pPr lvl="1"/>
            <a:r>
              <a:rPr lang="en-US" dirty="0"/>
              <a:t>Viewers</a:t>
            </a:r>
          </a:p>
          <a:p>
            <a:pPr lvl="1"/>
            <a:r>
              <a:rPr lang="en-US" dirty="0"/>
              <a:t>Content ID</a:t>
            </a:r>
          </a:p>
          <a:p>
            <a:pPr lvl="1"/>
            <a:endParaRPr lang="en-US" sz="200" dirty="0"/>
          </a:p>
          <a:p>
            <a:pPr>
              <a:buNone/>
            </a:pPr>
            <a:r>
              <a:rPr lang="en-US" dirty="0"/>
              <a:t>Properties can be explicitly retrieved or discovered in an event listener</a:t>
            </a:r>
          </a:p>
          <a:p>
            <a:pPr>
              <a:buNone/>
            </a:pPr>
            <a:endParaRPr lang="en-US" sz="700" dirty="0"/>
          </a:p>
          <a:p>
            <a:pPr>
              <a:buNone/>
            </a:pPr>
            <a:r>
              <a:rPr lang="en-US" dirty="0"/>
              <a:t>A function parameter is inserted into the method call to handle the response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492" y="4392894"/>
            <a:ext cx="7533023" cy="1223117"/>
          </a:xfrm>
          <a:prstGeom prst="rect">
            <a:avLst/>
          </a:prstGeom>
        </p:spPr>
      </p:pic>
    </p:spTree>
    <p:extLst>
      <p:ext uri="{BB962C8B-B14F-4D97-AF65-F5344CB8AC3E}">
        <p14:creationId xmlns:p14="http://schemas.microsoft.com/office/powerpoint/2010/main" val="2349302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Workshop Environment</a:t>
            </a:r>
          </a:p>
        </p:txBody>
      </p:sp>
      <p:sp>
        <p:nvSpPr>
          <p:cNvPr id="3" name="Content Placeholder 2"/>
          <p:cNvSpPr>
            <a:spLocks noGrp="1"/>
          </p:cNvSpPr>
          <p:nvPr>
            <p:ph idx="1"/>
          </p:nvPr>
        </p:nvSpPr>
        <p:spPr/>
        <p:txBody>
          <a:bodyPr/>
          <a:lstStyle/>
          <a:p>
            <a:r>
              <a:rPr lang="en-US" dirty="0"/>
              <a:t>The workshop will be hosted on Bluemix</a:t>
            </a:r>
          </a:p>
          <a:p>
            <a:pPr lvl="1"/>
            <a:r>
              <a:rPr lang="en-US" dirty="0"/>
              <a:t>This is for convenience and has no connection to any Bluemix Ustream template</a:t>
            </a:r>
          </a:p>
          <a:p>
            <a:r>
              <a:rPr lang="en-US" dirty="0"/>
              <a:t>This will require specific local resources</a:t>
            </a:r>
          </a:p>
          <a:p>
            <a:pPr lvl="1"/>
            <a:r>
              <a:rPr lang="en-US" dirty="0"/>
              <a:t>A Bluemix trial account</a:t>
            </a:r>
          </a:p>
          <a:p>
            <a:pPr lvl="1"/>
            <a:r>
              <a:rPr lang="en-US" dirty="0"/>
              <a:t>Cloud Foundry toolkit</a:t>
            </a:r>
          </a:p>
          <a:p>
            <a:pPr lvl="1"/>
            <a:r>
              <a:rPr lang="en-US" dirty="0"/>
              <a:t>Eclipse Neon IDE</a:t>
            </a:r>
          </a:p>
          <a:p>
            <a:pPr lvl="1"/>
            <a:r>
              <a:rPr lang="en-US" dirty="0"/>
              <a:t>Git </a:t>
            </a:r>
          </a:p>
          <a:p>
            <a:r>
              <a:rPr lang="en-US" dirty="0"/>
              <a:t>Eclipse is optional, but it does provide an integrated view of the test application files and built-in editors</a:t>
            </a:r>
          </a:p>
        </p:txBody>
      </p:sp>
    </p:spTree>
    <p:extLst>
      <p:ext uri="{BB962C8B-B14F-4D97-AF65-F5344CB8AC3E}">
        <p14:creationId xmlns:p14="http://schemas.microsoft.com/office/powerpoint/2010/main" val="21407419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800" dirty="0"/>
              <a:t>Listening for Player Changes</a:t>
            </a:r>
          </a:p>
        </p:txBody>
      </p:sp>
      <p:sp>
        <p:nvSpPr>
          <p:cNvPr id="4" name="Rectangle 3"/>
          <p:cNvSpPr/>
          <p:nvPr/>
        </p:nvSpPr>
        <p:spPr>
          <a:xfrm>
            <a:off x="274320" y="5486400"/>
            <a:ext cx="3002742" cy="646331"/>
          </a:xfrm>
          <a:prstGeom prst="rect">
            <a:avLst/>
          </a:prstGeom>
        </p:spPr>
        <p:txBody>
          <a:bodyPr wrap="square">
            <a:spAutoFit/>
          </a:bodyPr>
          <a:lstStyle/>
          <a:p>
            <a:r>
              <a:rPr lang="en-US" sz="1200" dirty="0">
                <a:latin typeface="Calibri" panose="020F0502020204030204" pitchFamily="34" charset="0"/>
              </a:rPr>
              <a:t>Debugging Overview</a:t>
            </a:r>
          </a:p>
          <a:p>
            <a:r>
              <a:rPr lang="en-US" sz="1200" b="1" dirty="0">
                <a:latin typeface="Calibri" panose="020F0502020204030204" pitchFamily="34" charset="0"/>
              </a:rPr>
              <a:t>Embedding the Player</a:t>
            </a:r>
          </a:p>
          <a:p>
            <a:r>
              <a:rPr lang="en-US" sz="1200" dirty="0">
                <a:latin typeface="Calibri" panose="020F0502020204030204" pitchFamily="34" charset="0"/>
              </a:rPr>
              <a:t>Lab 2: Embedding Player with Controls</a:t>
            </a:r>
          </a:p>
        </p:txBody>
      </p:sp>
    </p:spTree>
    <p:extLst>
      <p:ext uri="{BB962C8B-B14F-4D97-AF65-F5344CB8AC3E}">
        <p14:creationId xmlns:p14="http://schemas.microsoft.com/office/powerpoint/2010/main" val="1365029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Asynchronous Player Events</a:t>
            </a:r>
          </a:p>
        </p:txBody>
      </p:sp>
      <p:sp>
        <p:nvSpPr>
          <p:cNvPr id="3" name="Content Placeholder 2"/>
          <p:cNvSpPr>
            <a:spLocks noGrp="1"/>
          </p:cNvSpPr>
          <p:nvPr>
            <p:ph idx="1"/>
          </p:nvPr>
        </p:nvSpPr>
        <p:spPr/>
        <p:txBody>
          <a:bodyPr/>
          <a:lstStyle/>
          <a:p>
            <a:pPr>
              <a:buNone/>
            </a:pPr>
            <a:r>
              <a:rPr lang="en-US" dirty="0"/>
              <a:t>The Player will issue various events that can be trapped to display the current status</a:t>
            </a:r>
          </a:p>
          <a:p>
            <a:pPr>
              <a:buNone/>
            </a:pPr>
            <a:r>
              <a:rPr lang="en-US" dirty="0"/>
              <a:t>As with the functional operations, listener routines need to be defined</a:t>
            </a:r>
          </a:p>
          <a:p>
            <a:pPr>
              <a:buNone/>
            </a:pPr>
            <a:r>
              <a:rPr lang="en-US" dirty="0"/>
              <a:t>The possible events</a:t>
            </a:r>
          </a:p>
          <a:p>
            <a:pPr lvl="1"/>
            <a:r>
              <a:rPr lang="en-US" dirty="0"/>
              <a:t>ready, quality, live, offline, playing, finished, size, content</a:t>
            </a:r>
          </a:p>
          <a:p>
            <a:pPr marL="0" indent="0">
              <a:buNone/>
            </a:pPr>
            <a:r>
              <a:rPr lang="en-US" dirty="0"/>
              <a:t> </a:t>
            </a:r>
          </a:p>
          <a:p>
            <a:endParaRPr lang="en-US" dirty="0"/>
          </a:p>
          <a:p>
            <a:pPr>
              <a:buNone/>
            </a:pPr>
            <a:r>
              <a:rPr lang="en-US" dirty="0"/>
              <a:t>The listener function includes a response for each implemented event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541" y="2932917"/>
            <a:ext cx="4342253" cy="72548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541" y="4123540"/>
            <a:ext cx="4171549" cy="220846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7680" y="5048686"/>
            <a:ext cx="5985724" cy="408315"/>
          </a:xfrm>
          <a:prstGeom prst="rect">
            <a:avLst/>
          </a:prstGeom>
        </p:spPr>
      </p:pic>
      <p:sp>
        <p:nvSpPr>
          <p:cNvPr id="7" name="TextBox 6"/>
          <p:cNvSpPr txBox="1"/>
          <p:nvPr/>
        </p:nvSpPr>
        <p:spPr>
          <a:xfrm>
            <a:off x="7294418" y="5647027"/>
            <a:ext cx="3865418" cy="523220"/>
          </a:xfrm>
          <a:prstGeom prst="rect">
            <a:avLst/>
          </a:prstGeom>
          <a:noFill/>
        </p:spPr>
        <p:txBody>
          <a:bodyPr wrap="square" rtlCol="0">
            <a:spAutoFit/>
          </a:bodyPr>
          <a:lstStyle/>
          <a:p>
            <a:pPr algn="ctr"/>
            <a:r>
              <a:rPr lang="en-US" sz="1400" dirty="0"/>
              <a:t>Button class referenced by listener code to change the button’s visibility</a:t>
            </a:r>
          </a:p>
        </p:txBody>
      </p:sp>
      <p:sp>
        <p:nvSpPr>
          <p:cNvPr id="8" name="Rounded Rectangle 7"/>
          <p:cNvSpPr/>
          <p:nvPr/>
        </p:nvSpPr>
        <p:spPr>
          <a:xfrm>
            <a:off x="8783785" y="5048686"/>
            <a:ext cx="921324" cy="443296"/>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670467" y="4680884"/>
            <a:ext cx="1254068" cy="578347"/>
          </a:xfrm>
          <a:prstGeom prst="round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urved Connector 10"/>
          <p:cNvCxnSpPr>
            <a:stCxn id="9" idx="0"/>
            <a:endCxn id="8" idx="0"/>
          </p:cNvCxnSpPr>
          <p:nvPr/>
        </p:nvCxnSpPr>
        <p:spPr>
          <a:xfrm rot="16200000" flipH="1">
            <a:off x="6087073" y="1891312"/>
            <a:ext cx="367802" cy="5946946"/>
          </a:xfrm>
          <a:prstGeom prst="curvedConnector3">
            <a:avLst>
              <a:gd name="adj1" fmla="val -90404"/>
            </a:avLst>
          </a:prstGeom>
          <a:ln w="19050">
            <a:solidFill>
              <a:schemeClr val="bg1">
                <a:lumMod val="60000"/>
                <a:lumOff val="4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30156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Asynchronous Events with Data</a:t>
            </a:r>
          </a:p>
        </p:txBody>
      </p:sp>
      <p:sp>
        <p:nvSpPr>
          <p:cNvPr id="3" name="Content Placeholder 2"/>
          <p:cNvSpPr>
            <a:spLocks noGrp="1"/>
          </p:cNvSpPr>
          <p:nvPr>
            <p:ph idx="1"/>
          </p:nvPr>
        </p:nvSpPr>
        <p:spPr>
          <a:xfrm>
            <a:off x="423746" y="1106310"/>
            <a:ext cx="11344508" cy="5220061"/>
          </a:xfrm>
        </p:spPr>
        <p:txBody>
          <a:bodyPr>
            <a:normAutofit fontScale="92500" lnSpcReduction="10000"/>
          </a:bodyPr>
          <a:lstStyle/>
          <a:p>
            <a:pPr>
              <a:buNone/>
            </a:pPr>
            <a:r>
              <a:rPr lang="en-US" dirty="0"/>
              <a:t>Some events provide data with the trigger</a:t>
            </a:r>
          </a:p>
          <a:p>
            <a:pPr>
              <a:buNone/>
            </a:pPr>
            <a:endParaRPr lang="en-US" sz="500" dirty="0"/>
          </a:p>
          <a:p>
            <a:pPr>
              <a:buNone/>
            </a:pPr>
            <a:r>
              <a:rPr lang="en-US" dirty="0"/>
              <a:t>The data can be used to display characteristics of the current content</a:t>
            </a:r>
          </a:p>
          <a:p>
            <a:pPr>
              <a:buNone/>
            </a:pPr>
            <a:endParaRPr lang="en-US" sz="800" dirty="0"/>
          </a:p>
          <a:p>
            <a:pPr>
              <a:buNone/>
            </a:pPr>
            <a:r>
              <a:rPr lang="en-US" dirty="0"/>
              <a:t>The “quality” event can be called frequently as network conditions change, sending a set of objects with these attributes:</a:t>
            </a:r>
          </a:p>
          <a:p>
            <a:pPr lvl="1"/>
            <a:r>
              <a:rPr lang="en-US" sz="1600" dirty="0"/>
              <a:t>id=0</a:t>
            </a:r>
          </a:p>
          <a:p>
            <a:pPr lvl="1"/>
            <a:r>
              <a:rPr lang="en-US" sz="1600" dirty="0"/>
              <a:t>active=true</a:t>
            </a:r>
          </a:p>
          <a:p>
            <a:pPr lvl="1"/>
            <a:r>
              <a:rPr lang="en-US" sz="1600" dirty="0"/>
              <a:t>bitrate=548</a:t>
            </a:r>
          </a:p>
          <a:p>
            <a:pPr lvl="1"/>
            <a:r>
              <a:rPr lang="en-US" sz="1600" dirty="0"/>
              <a:t>label="500kbps“ – this value is always an even number rounded from the actual bitrate</a:t>
            </a:r>
          </a:p>
          <a:p>
            <a:pPr>
              <a:buNone/>
            </a:pPr>
            <a:r>
              <a:rPr lang="en-US" dirty="0"/>
              <a:t>The “content” event identifies the type and id of currently loaded content</a:t>
            </a:r>
          </a:p>
          <a:p>
            <a:pPr lvl="1"/>
            <a:r>
              <a:rPr lang="en-US" sz="1600" dirty="0"/>
              <a:t>“channel” or “recorded”</a:t>
            </a:r>
          </a:p>
          <a:p>
            <a:pPr lvl="1"/>
            <a:r>
              <a:rPr lang="en-US" sz="1600" dirty="0"/>
              <a:t>content id</a:t>
            </a:r>
          </a:p>
          <a:p>
            <a:pPr>
              <a:buNone/>
            </a:pPr>
            <a:r>
              <a:rPr lang="en-US" dirty="0"/>
              <a:t>The “size” event returns the dimensions of the embedded Player iframe</a:t>
            </a:r>
          </a:p>
          <a:p>
            <a:pPr lvl="1"/>
            <a:r>
              <a:rPr lang="en-US" sz="1600" dirty="0"/>
              <a:t>“width” in pixels</a:t>
            </a:r>
          </a:p>
          <a:p>
            <a:pPr lvl="1"/>
            <a:r>
              <a:rPr lang="en-US" sz="1600" dirty="0"/>
              <a:t>“height” in pixels</a:t>
            </a:r>
          </a:p>
          <a:p>
            <a:pPr>
              <a:buNone/>
            </a:pPr>
            <a:r>
              <a:rPr lang="en-US" dirty="0"/>
              <a:t>The “duration” event returns the video’s duration</a:t>
            </a:r>
          </a:p>
          <a:p>
            <a:pPr lvl="1"/>
            <a:r>
              <a:rPr lang="en-US" sz="1600" dirty="0"/>
              <a:t>“duration” in seconds</a:t>
            </a:r>
          </a:p>
          <a:p>
            <a:pPr lvl="1"/>
            <a:endParaRPr lang="en-US" sz="1600" dirty="0"/>
          </a:p>
        </p:txBody>
      </p:sp>
    </p:spTree>
    <p:extLst>
      <p:ext uri="{BB962C8B-B14F-4D97-AF65-F5344CB8AC3E}">
        <p14:creationId xmlns:p14="http://schemas.microsoft.com/office/powerpoint/2010/main" val="11138544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Overview</a:t>
            </a:r>
          </a:p>
        </p:txBody>
      </p:sp>
      <p:sp>
        <p:nvSpPr>
          <p:cNvPr id="3" name="Content Placeholder 2"/>
          <p:cNvSpPr>
            <a:spLocks noGrp="1"/>
          </p:cNvSpPr>
          <p:nvPr>
            <p:ph idx="1"/>
          </p:nvPr>
        </p:nvSpPr>
        <p:spPr/>
        <p:txBody>
          <a:bodyPr/>
          <a:lstStyle/>
          <a:p>
            <a:endParaRPr lang="en-US" dirty="0"/>
          </a:p>
          <a:p>
            <a:pPr>
              <a:buNone/>
            </a:pPr>
            <a:r>
              <a:rPr lang="en-US" dirty="0"/>
              <a:t>Lab 2:</a:t>
            </a:r>
          </a:p>
          <a:p>
            <a:pPr lvl="1"/>
            <a:r>
              <a:rPr lang="en-US" dirty="0"/>
              <a:t>Create 2 selection fields for choosing a specific channel or video</a:t>
            </a:r>
          </a:p>
          <a:p>
            <a:pPr lvl="1"/>
            <a:r>
              <a:rPr lang="en-US" dirty="0"/>
              <a:t>Create 2 load buttons for the corresponding selection fields</a:t>
            </a:r>
          </a:p>
          <a:p>
            <a:pPr lvl="1"/>
            <a:r>
              <a:rPr lang="en-US" dirty="0"/>
              <a:t>Create management buttons that will Play and Pause the current video</a:t>
            </a:r>
          </a:p>
          <a:p>
            <a:pPr lvl="1"/>
            <a:r>
              <a:rPr lang="en-US" dirty="0"/>
              <a:t>Create a Seek button that will go to a specific location in the current video</a:t>
            </a:r>
          </a:p>
          <a:p>
            <a:pPr lvl="1"/>
            <a:r>
              <a:rPr lang="en-US" dirty="0"/>
              <a:t>Display the current video status, such as Playing, Offline and Ended</a:t>
            </a:r>
          </a:p>
          <a:p>
            <a:pPr lvl="1"/>
            <a:r>
              <a:rPr lang="en-US" dirty="0"/>
              <a:t>Display the current quality settings for this connection</a:t>
            </a:r>
          </a:p>
          <a:p>
            <a:pPr lvl="1"/>
            <a:r>
              <a:rPr lang="en-US" dirty="0"/>
              <a:t>Display a video’s duration and running progress indicator</a:t>
            </a:r>
          </a:p>
        </p:txBody>
      </p:sp>
      <p:sp>
        <p:nvSpPr>
          <p:cNvPr id="4" name="Rectangle 3"/>
          <p:cNvSpPr/>
          <p:nvPr/>
        </p:nvSpPr>
        <p:spPr>
          <a:xfrm>
            <a:off x="274320" y="5486400"/>
            <a:ext cx="3002742" cy="646331"/>
          </a:xfrm>
          <a:prstGeom prst="rect">
            <a:avLst/>
          </a:prstGeom>
        </p:spPr>
        <p:txBody>
          <a:bodyPr wrap="square">
            <a:spAutoFit/>
          </a:bodyPr>
          <a:lstStyle/>
          <a:p>
            <a:r>
              <a:rPr lang="en-US" sz="1200" dirty="0">
                <a:latin typeface="Calibri" panose="020F0502020204030204" pitchFamily="34" charset="0"/>
              </a:rPr>
              <a:t>Embedding the Player</a:t>
            </a:r>
          </a:p>
          <a:p>
            <a:r>
              <a:rPr lang="en-US" sz="1200" b="1" dirty="0">
                <a:latin typeface="Calibri" panose="020F0502020204030204" pitchFamily="34" charset="0"/>
              </a:rPr>
              <a:t>Lab 2: Embedding Player with Controls</a:t>
            </a:r>
          </a:p>
          <a:p>
            <a:r>
              <a:rPr lang="en-US" sz="1200" dirty="0"/>
              <a:t>Creating Channels</a:t>
            </a:r>
            <a:endParaRPr lang="en-US" sz="1200" dirty="0">
              <a:latin typeface="Calibri" panose="020F0502020204030204" pitchFamily="34" charset="0"/>
            </a:endParaRPr>
          </a:p>
        </p:txBody>
      </p:sp>
    </p:spTree>
    <p:extLst>
      <p:ext uri="{BB962C8B-B14F-4D97-AF65-F5344CB8AC3E}">
        <p14:creationId xmlns:p14="http://schemas.microsoft.com/office/powerpoint/2010/main" val="4231111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800" dirty="0"/>
              <a:t>Creating Channels</a:t>
            </a:r>
          </a:p>
          <a:p>
            <a:pPr marL="0" indent="0" algn="ctr">
              <a:buNone/>
            </a:pPr>
            <a:r>
              <a:rPr lang="en-US" sz="1800" dirty="0"/>
              <a:t>(the easy section)</a:t>
            </a:r>
          </a:p>
        </p:txBody>
      </p:sp>
      <p:sp>
        <p:nvSpPr>
          <p:cNvPr id="4" name="Rectangle 3"/>
          <p:cNvSpPr/>
          <p:nvPr/>
        </p:nvSpPr>
        <p:spPr>
          <a:xfrm>
            <a:off x="274320" y="5486400"/>
            <a:ext cx="3002742" cy="646331"/>
          </a:xfrm>
          <a:prstGeom prst="rect">
            <a:avLst/>
          </a:prstGeom>
        </p:spPr>
        <p:txBody>
          <a:bodyPr wrap="square">
            <a:spAutoFit/>
          </a:bodyPr>
          <a:lstStyle/>
          <a:p>
            <a:r>
              <a:rPr lang="en-US" sz="1200" dirty="0">
                <a:latin typeface="Calibri" panose="020F0502020204030204" pitchFamily="34" charset="0"/>
              </a:rPr>
              <a:t>Lab 2: Embedding Player with Controls</a:t>
            </a:r>
          </a:p>
          <a:p>
            <a:r>
              <a:rPr lang="en-US" sz="1200" b="1" dirty="0"/>
              <a:t>Creating Channels</a:t>
            </a:r>
          </a:p>
          <a:p>
            <a:r>
              <a:rPr lang="en-US" sz="1200" dirty="0">
                <a:latin typeface="Calibri" panose="020F0502020204030204" pitchFamily="34" charset="0"/>
              </a:rPr>
              <a:t>Lab 3: Channel Create</a:t>
            </a:r>
          </a:p>
        </p:txBody>
      </p:sp>
    </p:spTree>
    <p:extLst>
      <p:ext uri="{BB962C8B-B14F-4D97-AF65-F5344CB8AC3E}">
        <p14:creationId xmlns:p14="http://schemas.microsoft.com/office/powerpoint/2010/main" val="3957354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Channel Creation</a:t>
            </a:r>
          </a:p>
        </p:txBody>
      </p:sp>
      <p:sp>
        <p:nvSpPr>
          <p:cNvPr id="3" name="Content Placeholder 2"/>
          <p:cNvSpPr>
            <a:spLocks noGrp="1"/>
          </p:cNvSpPr>
          <p:nvPr>
            <p:ph idx="1"/>
          </p:nvPr>
        </p:nvSpPr>
        <p:spPr/>
        <p:txBody>
          <a:bodyPr/>
          <a:lstStyle/>
          <a:p>
            <a:pPr>
              <a:buNone/>
            </a:pPr>
            <a:r>
              <a:rPr lang="en-US" dirty="0"/>
              <a:t>The API request to create a channel is a straightforward process</a:t>
            </a:r>
          </a:p>
          <a:p>
            <a:pPr lvl="1"/>
            <a:r>
              <a:rPr lang="en-US" dirty="0"/>
              <a:t>Provide form input for channel title and description</a:t>
            </a:r>
          </a:p>
          <a:p>
            <a:pPr lvl="1"/>
            <a:r>
              <a:rPr lang="en-US" dirty="0"/>
              <a:t>Create new PHP script to post form fields to api site</a:t>
            </a:r>
          </a:p>
          <a:p>
            <a:pPr lvl="1"/>
            <a:endParaRPr lang="en-US" dirty="0"/>
          </a:p>
          <a:p>
            <a:pPr lvl="1"/>
            <a:endParaRPr lang="en-US" dirty="0"/>
          </a:p>
          <a:p>
            <a:pPr lvl="1"/>
            <a:endParaRPr lang="en-US" dirty="0"/>
          </a:p>
          <a:p>
            <a:pPr lvl="1"/>
            <a:endParaRPr lang="en-US" dirty="0"/>
          </a:p>
          <a:p>
            <a:pPr lvl="1"/>
            <a:endParaRPr lang="en-US" dirty="0"/>
          </a:p>
          <a:p>
            <a:pPr lvl="1"/>
            <a:r>
              <a:rPr lang="en-US" dirty="0"/>
              <a:t>And then call as usual</a:t>
            </a:r>
          </a:p>
          <a:p>
            <a:pPr lvl="1"/>
            <a:endParaRPr lang="en-US" dirty="0"/>
          </a:p>
          <a:p>
            <a:pPr lvl="1"/>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136" y="2796485"/>
            <a:ext cx="5414631" cy="1568637"/>
          </a:xfrm>
          <a:prstGeom prst="rect">
            <a:avLst/>
          </a:prstGeom>
          <a:ln>
            <a:solidFill>
              <a:schemeClr val="accent1"/>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7136" y="5204624"/>
            <a:ext cx="7370703" cy="774869"/>
          </a:xfrm>
          <a:prstGeom prst="rect">
            <a:avLst/>
          </a:prstGeom>
          <a:ln>
            <a:solidFill>
              <a:schemeClr val="accent1"/>
            </a:solidFill>
          </a:ln>
        </p:spPr>
      </p:pic>
    </p:spTree>
    <p:extLst>
      <p:ext uri="{BB962C8B-B14F-4D97-AF65-F5344CB8AC3E}">
        <p14:creationId xmlns:p14="http://schemas.microsoft.com/office/powerpoint/2010/main" val="20827939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3 Overview</a:t>
            </a:r>
          </a:p>
        </p:txBody>
      </p:sp>
      <p:sp>
        <p:nvSpPr>
          <p:cNvPr id="3" name="Content Placeholder 2"/>
          <p:cNvSpPr>
            <a:spLocks noGrp="1"/>
          </p:cNvSpPr>
          <p:nvPr>
            <p:ph idx="1"/>
          </p:nvPr>
        </p:nvSpPr>
        <p:spPr/>
        <p:txBody>
          <a:bodyPr/>
          <a:lstStyle/>
          <a:p>
            <a:pPr marL="0" indent="0" algn="ctr">
              <a:buNone/>
            </a:pPr>
            <a:endParaRPr lang="en-US" sz="3600" dirty="0"/>
          </a:p>
          <a:p>
            <a:pPr marL="0" indent="0" algn="ctr">
              <a:buNone/>
            </a:pPr>
            <a:r>
              <a:rPr lang="en-US" sz="3600" dirty="0"/>
              <a:t>That covers channel create, let’s do the lab</a:t>
            </a:r>
          </a:p>
          <a:p>
            <a:endParaRPr lang="en-US" dirty="0"/>
          </a:p>
          <a:p>
            <a:endParaRPr lang="en-US" dirty="0"/>
          </a:p>
          <a:p>
            <a:endParaRPr lang="en-US" dirty="0"/>
          </a:p>
        </p:txBody>
      </p:sp>
      <p:cxnSp>
        <p:nvCxnSpPr>
          <p:cNvPr id="5" name="Straight Arrow Connector 4"/>
          <p:cNvCxnSpPr/>
          <p:nvPr/>
        </p:nvCxnSpPr>
        <p:spPr>
          <a:xfrm flipH="1">
            <a:off x="6440082" y="5164282"/>
            <a:ext cx="1051763" cy="0"/>
          </a:xfrm>
          <a:prstGeom prst="straightConnector1">
            <a:avLst/>
          </a:prstGeom>
          <a:ln w="47625">
            <a:solidFill>
              <a:schemeClr val="tx2">
                <a:lumMod val="20000"/>
                <a:lumOff val="80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74320" y="5486400"/>
            <a:ext cx="3002742" cy="646331"/>
          </a:xfrm>
          <a:prstGeom prst="rect">
            <a:avLst/>
          </a:prstGeom>
        </p:spPr>
        <p:txBody>
          <a:bodyPr wrap="square">
            <a:spAutoFit/>
          </a:bodyPr>
          <a:lstStyle/>
          <a:p>
            <a:r>
              <a:rPr lang="en-US" sz="1200" dirty="0"/>
              <a:t>Creating Channels</a:t>
            </a:r>
          </a:p>
          <a:p>
            <a:r>
              <a:rPr lang="en-US" sz="1200" b="1" dirty="0">
                <a:latin typeface="Calibri" panose="020F0502020204030204" pitchFamily="34" charset="0"/>
              </a:rPr>
              <a:t>Lab 3: Channel Create</a:t>
            </a:r>
          </a:p>
          <a:p>
            <a:r>
              <a:rPr lang="en-US" sz="1200" dirty="0">
                <a:latin typeface="Calibri" panose="020F0502020204030204" pitchFamily="34" charset="0"/>
              </a:rPr>
              <a:t>File Upload to Channel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8461" y="3005638"/>
            <a:ext cx="5415077" cy="2963570"/>
          </a:xfrm>
          <a:prstGeom prst="rect">
            <a:avLst/>
          </a:prstGeom>
          <a:ln>
            <a:solidFill>
              <a:schemeClr val="tx1">
                <a:lumMod val="75000"/>
              </a:schemeClr>
            </a:solidFill>
          </a:ln>
        </p:spPr>
      </p:pic>
    </p:spTree>
    <p:extLst>
      <p:ext uri="{BB962C8B-B14F-4D97-AF65-F5344CB8AC3E}">
        <p14:creationId xmlns:p14="http://schemas.microsoft.com/office/powerpoint/2010/main" val="15964374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800" dirty="0"/>
              <a:t>Video Uploading</a:t>
            </a:r>
          </a:p>
        </p:txBody>
      </p:sp>
      <p:sp>
        <p:nvSpPr>
          <p:cNvPr id="4" name="Rectangle 3"/>
          <p:cNvSpPr/>
          <p:nvPr/>
        </p:nvSpPr>
        <p:spPr>
          <a:xfrm>
            <a:off x="274320" y="5486400"/>
            <a:ext cx="3002742" cy="646331"/>
          </a:xfrm>
          <a:prstGeom prst="rect">
            <a:avLst/>
          </a:prstGeom>
        </p:spPr>
        <p:txBody>
          <a:bodyPr wrap="square">
            <a:spAutoFit/>
          </a:bodyPr>
          <a:lstStyle/>
          <a:p>
            <a:r>
              <a:rPr lang="en-US" sz="1200" dirty="0">
                <a:latin typeface="Calibri" panose="020F0502020204030204" pitchFamily="34" charset="0"/>
              </a:rPr>
              <a:t>Lab 3: Channel Create</a:t>
            </a:r>
          </a:p>
          <a:p>
            <a:r>
              <a:rPr lang="en-US" sz="1200" b="1" dirty="0">
                <a:latin typeface="Calibri" panose="020F0502020204030204" pitchFamily="34" charset="0"/>
              </a:rPr>
              <a:t>File Upload to Channel</a:t>
            </a:r>
          </a:p>
          <a:p>
            <a:r>
              <a:rPr lang="en-US" sz="1200" dirty="0">
                <a:latin typeface="Calibri" panose="020F0502020204030204" pitchFamily="34" charset="0"/>
              </a:rPr>
              <a:t>Lab 4: Channel Upload</a:t>
            </a:r>
          </a:p>
        </p:txBody>
      </p:sp>
    </p:spTree>
    <p:extLst>
      <p:ext uri="{BB962C8B-B14F-4D97-AF65-F5344CB8AC3E}">
        <p14:creationId xmlns:p14="http://schemas.microsoft.com/office/powerpoint/2010/main" val="12737411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Upload Overview</a:t>
            </a:r>
          </a:p>
        </p:txBody>
      </p:sp>
      <p:sp>
        <p:nvSpPr>
          <p:cNvPr id="3" name="Content Placeholder 2"/>
          <p:cNvSpPr>
            <a:spLocks noGrp="1"/>
          </p:cNvSpPr>
          <p:nvPr>
            <p:ph idx="1"/>
          </p:nvPr>
        </p:nvSpPr>
        <p:spPr/>
        <p:txBody>
          <a:bodyPr/>
          <a:lstStyle/>
          <a:p>
            <a:pPr>
              <a:buNone/>
            </a:pPr>
            <a:r>
              <a:rPr lang="en-US" dirty="0"/>
              <a:t>The uploading of files is a multi-step process</a:t>
            </a:r>
          </a:p>
          <a:p>
            <a:pPr marL="914400" lvl="1" indent="-457200">
              <a:buFont typeface="+mj-lt"/>
              <a:buAutoNum type="arabicPeriod"/>
            </a:pPr>
            <a:r>
              <a:rPr lang="en-US" dirty="0"/>
              <a:t>Connect to Streaming Manager site for connection details</a:t>
            </a:r>
          </a:p>
          <a:p>
            <a:pPr marL="914400" lvl="1" indent="-457200">
              <a:buFont typeface="+mj-lt"/>
              <a:buAutoNum type="arabicPeriod"/>
            </a:pPr>
            <a:r>
              <a:rPr lang="en-US" dirty="0"/>
              <a:t>FTP file to channel in account</a:t>
            </a:r>
          </a:p>
          <a:p>
            <a:pPr marL="914400" lvl="1" indent="-457200">
              <a:buFont typeface="+mj-lt"/>
              <a:buAutoNum type="arabicPeriod"/>
            </a:pPr>
            <a:r>
              <a:rPr lang="en-US" dirty="0"/>
              <a:t>Set new video to a ready state so transcoding can start</a:t>
            </a:r>
          </a:p>
          <a:p>
            <a:endParaRPr lang="en-US" dirty="0"/>
          </a:p>
          <a:p>
            <a:pPr>
              <a:buNone/>
            </a:pPr>
            <a:r>
              <a:rPr lang="en-US" dirty="0"/>
              <a:t>These three steps hide a certain level of complexity</a:t>
            </a:r>
          </a:p>
          <a:p>
            <a:pPr lvl="1"/>
            <a:r>
              <a:rPr lang="en-US" dirty="0"/>
              <a:t>The web server will have limits on the size of POST data and file sizes</a:t>
            </a:r>
          </a:p>
          <a:p>
            <a:pPr lvl="1"/>
            <a:r>
              <a:rPr lang="en-US" dirty="0"/>
              <a:t>The web server will also have memory limits and various timeout settings</a:t>
            </a:r>
          </a:p>
          <a:p>
            <a:pPr lvl="1"/>
            <a:r>
              <a:rPr lang="en-US" dirty="0"/>
              <a:t>Default web server limits will need to be adjusted and the script must check those limits</a:t>
            </a:r>
          </a:p>
          <a:p>
            <a:pPr lvl="1"/>
            <a:r>
              <a:rPr lang="en-US" dirty="0"/>
              <a:t>Various error codes must be handled for FTP connections</a:t>
            </a:r>
          </a:p>
          <a:p>
            <a:pPr lvl="1"/>
            <a:r>
              <a:rPr lang="en-US" dirty="0"/>
              <a:t>After uploading, video must be set to a ready state for initiating transcode, or the video will never be listed in the channel</a:t>
            </a:r>
          </a:p>
          <a:p>
            <a:endParaRPr lang="en-US" dirty="0"/>
          </a:p>
        </p:txBody>
      </p:sp>
    </p:spTree>
    <p:extLst>
      <p:ext uri="{BB962C8B-B14F-4D97-AF65-F5344CB8AC3E}">
        <p14:creationId xmlns:p14="http://schemas.microsoft.com/office/powerpoint/2010/main" val="14355098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Server Limits - Apache</a:t>
            </a:r>
          </a:p>
        </p:txBody>
      </p:sp>
      <p:sp>
        <p:nvSpPr>
          <p:cNvPr id="3" name="Content Placeholder 2"/>
          <p:cNvSpPr>
            <a:spLocks noGrp="1"/>
          </p:cNvSpPr>
          <p:nvPr>
            <p:ph idx="1"/>
          </p:nvPr>
        </p:nvSpPr>
        <p:spPr/>
        <p:txBody>
          <a:bodyPr/>
          <a:lstStyle/>
          <a:p>
            <a:pPr marL="457200" indent="-457200">
              <a:buNone/>
            </a:pPr>
            <a:r>
              <a:rPr lang="en-US" dirty="0"/>
              <a:t>Because this workshop is running in a Bluemix app some of these limits might be different than on a standalone server</a:t>
            </a:r>
          </a:p>
          <a:p>
            <a:pPr>
              <a:buNone/>
            </a:pPr>
            <a:r>
              <a:rPr lang="en-US" dirty="0"/>
              <a:t>Plus, the solution might be different</a:t>
            </a:r>
          </a:p>
          <a:p>
            <a:endParaRPr lang="en-US" dirty="0"/>
          </a:p>
          <a:p>
            <a:pPr>
              <a:buNone/>
            </a:pPr>
            <a:r>
              <a:rPr lang="en-US" dirty="0"/>
              <a:t>First adjustment is to the Apache web server’s proxy timeout which must be increased to keep the script alive while files are moved</a:t>
            </a:r>
          </a:p>
          <a:p>
            <a:pPr>
              <a:buNone/>
            </a:pPr>
            <a:r>
              <a:rPr lang="en-US" dirty="0"/>
              <a:t>For this solution a new folder is created in the project structure:</a:t>
            </a:r>
          </a:p>
          <a:p>
            <a:endParaRPr lang="en-US" dirty="0"/>
          </a:p>
          <a:p>
            <a:endParaRPr lang="en-US" dirty="0"/>
          </a:p>
          <a:p>
            <a:endParaRPr lang="en-US" dirty="0"/>
          </a:p>
          <a:p>
            <a:pPr>
              <a:buNone/>
            </a:pPr>
            <a:r>
              <a:rPr lang="en-US" dirty="0"/>
              <a:t>In this folder is a copy of the original </a:t>
            </a:r>
            <a:r>
              <a:rPr lang="en-US" dirty="0" err="1"/>
              <a:t>httpd-php.conf</a:t>
            </a:r>
            <a:r>
              <a:rPr lang="en-US" dirty="0"/>
              <a:t> file with an updated attribute</a:t>
            </a:r>
          </a:p>
          <a:p>
            <a:pPr lvl="1"/>
            <a:r>
              <a:rPr lang="en-US" dirty="0" err="1"/>
              <a:t>ProxySet</a:t>
            </a:r>
            <a:r>
              <a:rPr lang="en-US" dirty="0"/>
              <a:t> </a:t>
            </a:r>
            <a:r>
              <a:rPr lang="en-US" dirty="0" err="1"/>
              <a:t>disablereuse</a:t>
            </a:r>
            <a:r>
              <a:rPr lang="en-US" dirty="0"/>
              <a:t>=On retry=0 </a:t>
            </a:r>
            <a:r>
              <a:rPr lang="en-US" b="1" dirty="0">
                <a:solidFill>
                  <a:srgbClr val="C00000"/>
                </a:solidFill>
              </a:rPr>
              <a:t>timeout=1800</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194" y="4070612"/>
            <a:ext cx="1388789" cy="857781"/>
          </a:xfrm>
          <a:prstGeom prst="rect">
            <a:avLst/>
          </a:prstGeom>
        </p:spPr>
      </p:pic>
    </p:spTree>
    <p:extLst>
      <p:ext uri="{BB962C8B-B14F-4D97-AF65-F5344CB8AC3E}">
        <p14:creationId xmlns:p14="http://schemas.microsoft.com/office/powerpoint/2010/main" val="98690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800" dirty="0"/>
              <a:t>API Review</a:t>
            </a:r>
          </a:p>
        </p:txBody>
      </p:sp>
      <p:sp>
        <p:nvSpPr>
          <p:cNvPr id="2" name="Rectangle 1"/>
          <p:cNvSpPr/>
          <p:nvPr/>
        </p:nvSpPr>
        <p:spPr>
          <a:xfrm>
            <a:off x="274320" y="5486400"/>
            <a:ext cx="2239617" cy="646331"/>
          </a:xfrm>
          <a:prstGeom prst="rect">
            <a:avLst/>
          </a:prstGeom>
        </p:spPr>
        <p:txBody>
          <a:bodyPr wrap="square">
            <a:spAutoFit/>
          </a:bodyPr>
          <a:lstStyle/>
          <a:p>
            <a:r>
              <a:rPr lang="en-US" sz="1200" dirty="0">
                <a:latin typeface="Calibri" panose="020F0502020204030204" pitchFamily="34" charset="0"/>
              </a:rPr>
              <a:t>Review Workshop Objectives</a:t>
            </a:r>
          </a:p>
          <a:p>
            <a:r>
              <a:rPr lang="en-US" sz="1200" b="1" dirty="0">
                <a:latin typeface="Calibri" panose="020F0502020204030204" pitchFamily="34" charset="0"/>
              </a:rPr>
              <a:t>Review Streaming Manager API</a:t>
            </a:r>
          </a:p>
          <a:p>
            <a:r>
              <a:rPr lang="en-US" sz="1200" dirty="0">
                <a:latin typeface="Calibri" panose="020F0502020204030204" pitchFamily="34" charset="0"/>
              </a:rPr>
              <a:t>Authentication Models</a:t>
            </a:r>
          </a:p>
        </p:txBody>
      </p:sp>
    </p:spTree>
    <p:extLst>
      <p:ext uri="{BB962C8B-B14F-4D97-AF65-F5344CB8AC3E}">
        <p14:creationId xmlns:p14="http://schemas.microsoft.com/office/powerpoint/2010/main" val="3173598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Server Limits - PHP</a:t>
            </a:r>
          </a:p>
        </p:txBody>
      </p:sp>
      <p:sp>
        <p:nvSpPr>
          <p:cNvPr id="3" name="Content Placeholder 2"/>
          <p:cNvSpPr>
            <a:spLocks noGrp="1"/>
          </p:cNvSpPr>
          <p:nvPr>
            <p:ph idx="1"/>
          </p:nvPr>
        </p:nvSpPr>
        <p:spPr/>
        <p:txBody>
          <a:bodyPr>
            <a:normAutofit lnSpcReduction="10000"/>
          </a:bodyPr>
          <a:lstStyle/>
          <a:p>
            <a:pPr>
              <a:buNone/>
            </a:pPr>
            <a:r>
              <a:rPr lang="en-US" dirty="0"/>
              <a:t>The PHP configuration in the web server has the most modifications</a:t>
            </a:r>
          </a:p>
          <a:p>
            <a:pPr>
              <a:buNone/>
            </a:pPr>
            <a:endParaRPr lang="en-US" sz="700" dirty="0"/>
          </a:p>
          <a:p>
            <a:pPr>
              <a:buNone/>
            </a:pPr>
            <a:r>
              <a:rPr lang="en-US" dirty="0"/>
              <a:t>A new file will be created at the top of the project: “</a:t>
            </a:r>
            <a:r>
              <a:rPr lang="en-US" b="1" dirty="0">
                <a:solidFill>
                  <a:srgbClr val="C00000"/>
                </a:solidFill>
              </a:rPr>
              <a:t>.user.ini</a:t>
            </a:r>
            <a:r>
              <a:rPr lang="en-US" dirty="0"/>
              <a:t>”</a:t>
            </a:r>
          </a:p>
          <a:p>
            <a:pPr>
              <a:buNone/>
            </a:pPr>
            <a:endParaRPr lang="en-US" sz="700" dirty="0"/>
          </a:p>
          <a:p>
            <a:pPr>
              <a:buNone/>
            </a:pPr>
            <a:r>
              <a:rPr lang="en-US" dirty="0"/>
              <a:t>This file contains copies of attributes that will be overridden in the default “php.ini” file</a:t>
            </a:r>
          </a:p>
          <a:p>
            <a:pPr lvl="1">
              <a:buFont typeface="Courier New" panose="02070309020205020404" pitchFamily="49" charset="0"/>
              <a:buChar char="o"/>
            </a:pPr>
            <a:r>
              <a:rPr lang="en-US" sz="1600" dirty="0" err="1"/>
              <a:t>upload_max_filesize</a:t>
            </a:r>
            <a:r>
              <a:rPr lang="en-US" sz="1600" dirty="0"/>
              <a:t>=100M</a:t>
            </a:r>
          </a:p>
          <a:p>
            <a:pPr lvl="1">
              <a:buFont typeface="Courier New" panose="02070309020205020404" pitchFamily="49" charset="0"/>
              <a:buChar char="o"/>
            </a:pPr>
            <a:r>
              <a:rPr lang="en-US" sz="1600" dirty="0" err="1"/>
              <a:t>post_max_size</a:t>
            </a:r>
            <a:r>
              <a:rPr lang="en-US" sz="1600" dirty="0"/>
              <a:t>=100M</a:t>
            </a:r>
          </a:p>
          <a:p>
            <a:pPr lvl="1">
              <a:buFont typeface="Courier New" panose="02070309020205020404" pitchFamily="49" charset="0"/>
              <a:buChar char="o"/>
            </a:pPr>
            <a:r>
              <a:rPr lang="en-US" sz="1600" dirty="0" err="1"/>
              <a:t>memory_limit</a:t>
            </a:r>
            <a:r>
              <a:rPr lang="en-US" sz="1600" dirty="0"/>
              <a:t>=120M</a:t>
            </a:r>
          </a:p>
          <a:p>
            <a:pPr lvl="1">
              <a:buFont typeface="Courier New" panose="02070309020205020404" pitchFamily="49" charset="0"/>
              <a:buChar char="o"/>
            </a:pPr>
            <a:r>
              <a:rPr lang="en-US" sz="1600" dirty="0" err="1"/>
              <a:t>max_execution_time</a:t>
            </a:r>
            <a:r>
              <a:rPr lang="en-US" sz="1600" dirty="0"/>
              <a:t>=120</a:t>
            </a:r>
          </a:p>
          <a:p>
            <a:pPr lvl="1">
              <a:buFont typeface="Courier New" panose="02070309020205020404" pitchFamily="49" charset="0"/>
              <a:buChar char="o"/>
            </a:pPr>
            <a:r>
              <a:rPr lang="en-US" sz="1600" dirty="0" err="1"/>
              <a:t>max_input_time</a:t>
            </a:r>
            <a:r>
              <a:rPr lang="en-US" sz="1600" dirty="0"/>
              <a:t>=360</a:t>
            </a:r>
          </a:p>
          <a:p>
            <a:pPr lvl="1">
              <a:buFont typeface="Courier New" panose="02070309020205020404" pitchFamily="49" charset="0"/>
              <a:buChar char="o"/>
            </a:pPr>
            <a:r>
              <a:rPr lang="en-US" sz="1600" dirty="0" err="1"/>
              <a:t>default_socket_timeout</a:t>
            </a:r>
            <a:r>
              <a:rPr lang="en-US" sz="1600" dirty="0"/>
              <a:t>=360</a:t>
            </a:r>
          </a:p>
          <a:p>
            <a:endParaRPr lang="en-US" sz="1600" dirty="0"/>
          </a:p>
          <a:p>
            <a:pPr>
              <a:buNone/>
            </a:pPr>
            <a:r>
              <a:rPr lang="en-US" dirty="0"/>
              <a:t>Because this application is on Bluemix it is rebuilt for each code change, so any server changes are not persisted</a:t>
            </a:r>
          </a:p>
          <a:p>
            <a:pPr>
              <a:buNone/>
            </a:pPr>
            <a:r>
              <a:rPr lang="en-US" dirty="0"/>
              <a:t>In a standalone environment, these changes could be set on the server directly</a:t>
            </a:r>
          </a:p>
        </p:txBody>
      </p:sp>
    </p:spTree>
    <p:extLst>
      <p:ext uri="{BB962C8B-B14F-4D97-AF65-F5344CB8AC3E}">
        <p14:creationId xmlns:p14="http://schemas.microsoft.com/office/powerpoint/2010/main" val="38083906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Upload UI Changes</a:t>
            </a:r>
          </a:p>
        </p:txBody>
      </p:sp>
      <p:sp>
        <p:nvSpPr>
          <p:cNvPr id="3" name="Content Placeholder 2"/>
          <p:cNvSpPr>
            <a:spLocks noGrp="1"/>
          </p:cNvSpPr>
          <p:nvPr>
            <p:ph idx="1"/>
          </p:nvPr>
        </p:nvSpPr>
        <p:spPr/>
        <p:txBody>
          <a:bodyPr/>
          <a:lstStyle/>
          <a:p>
            <a:pPr>
              <a:buNone/>
            </a:pPr>
            <a:r>
              <a:rPr lang="en-US" dirty="0"/>
              <a:t>The application web page will require new design elements</a:t>
            </a:r>
          </a:p>
          <a:p>
            <a:pPr marL="914400" lvl="1" indent="-457200">
              <a:buFont typeface="+mj-lt"/>
              <a:buAutoNum type="arabicPeriod"/>
            </a:pPr>
            <a:r>
              <a:rPr lang="en-US" dirty="0"/>
              <a:t>Input selection field for the channel ids</a:t>
            </a:r>
          </a:p>
          <a:p>
            <a:pPr marL="914400" lvl="1" indent="-457200">
              <a:buFont typeface="+mj-lt"/>
              <a:buAutoNum type="arabicPeriod"/>
            </a:pPr>
            <a:r>
              <a:rPr lang="en-US" dirty="0"/>
              <a:t>A file input element that allows multiple selections</a:t>
            </a:r>
          </a:p>
          <a:p>
            <a:pPr marL="914400" lvl="1" indent="-457200">
              <a:buFont typeface="+mj-lt"/>
              <a:buAutoNum type="arabicPeriod"/>
            </a:pPr>
            <a:r>
              <a:rPr lang="en-US" dirty="0"/>
              <a:t>Text input elements for video title and description</a:t>
            </a:r>
          </a:p>
          <a:p>
            <a:pPr marL="914400" lvl="1" indent="-457200">
              <a:buFont typeface="+mj-lt"/>
              <a:buAutoNum type="arabicPeriod"/>
            </a:pPr>
            <a:r>
              <a:rPr lang="en-US" dirty="0"/>
              <a:t>An output element to display results of the upload operation</a:t>
            </a:r>
          </a:p>
          <a:p>
            <a:endParaRPr lang="en-US" dirty="0"/>
          </a:p>
          <a:p>
            <a:pPr>
              <a:buNone/>
            </a:pPr>
            <a:r>
              <a:rPr lang="en-US" dirty="0"/>
              <a:t>Two notes:</a:t>
            </a:r>
          </a:p>
          <a:p>
            <a:pPr lvl="1"/>
            <a:r>
              <a:rPr lang="en-US" dirty="0"/>
              <a:t>The “name” of the file element is used in the PHP script</a:t>
            </a:r>
          </a:p>
          <a:p>
            <a:pPr lvl="1"/>
            <a:endParaRPr lang="en-US" dirty="0"/>
          </a:p>
          <a:p>
            <a:pPr lvl="1"/>
            <a:endParaRPr lang="en-US" dirty="0"/>
          </a:p>
          <a:p>
            <a:pPr>
              <a:buNone/>
            </a:pPr>
            <a:r>
              <a:rPr lang="en-US" dirty="0"/>
              <a:t>PHP code can be placed inline to show results from the upload script</a:t>
            </a:r>
          </a:p>
        </p:txBody>
      </p:sp>
      <p:pic>
        <p:nvPicPr>
          <p:cNvPr id="5" name="Picture 4"/>
          <p:cNvPicPr>
            <a:picLocks noChangeAspect="1"/>
          </p:cNvPicPr>
          <p:nvPr/>
        </p:nvPicPr>
        <p:blipFill>
          <a:blip r:embed="rId2"/>
          <a:stretch>
            <a:fillRect/>
          </a:stretch>
        </p:blipFill>
        <p:spPr>
          <a:xfrm>
            <a:off x="1191491" y="4566542"/>
            <a:ext cx="4937760" cy="308610"/>
          </a:xfrm>
          <a:prstGeom prst="rect">
            <a:avLst/>
          </a:prstGeom>
        </p:spPr>
      </p:pic>
      <p:pic>
        <p:nvPicPr>
          <p:cNvPr id="6" name="Picture 5"/>
          <p:cNvPicPr>
            <a:picLocks noChangeAspect="1"/>
          </p:cNvPicPr>
          <p:nvPr/>
        </p:nvPicPr>
        <p:blipFill>
          <a:blip r:embed="rId3"/>
          <a:stretch>
            <a:fillRect/>
          </a:stretch>
        </p:blipFill>
        <p:spPr>
          <a:xfrm>
            <a:off x="1191491" y="5660872"/>
            <a:ext cx="6400800" cy="354330"/>
          </a:xfrm>
          <a:prstGeom prst="rect">
            <a:avLst/>
          </a:prstGeom>
        </p:spPr>
      </p:pic>
      <p:sp>
        <p:nvSpPr>
          <p:cNvPr id="7" name="Rounded Rectangle 6"/>
          <p:cNvSpPr/>
          <p:nvPr/>
        </p:nvSpPr>
        <p:spPr>
          <a:xfrm>
            <a:off x="3771900" y="4447309"/>
            <a:ext cx="779318" cy="602673"/>
          </a:xfrm>
          <a:prstGeom prst="roundRect">
            <a:avLst/>
          </a:prstGeom>
          <a:noFill/>
          <a:ln>
            <a:solidFill>
              <a:srgbClr val="A365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1666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 Script – Step 1, The Connection Request</a:t>
            </a:r>
          </a:p>
        </p:txBody>
      </p:sp>
      <p:sp>
        <p:nvSpPr>
          <p:cNvPr id="3" name="Content Placeholder 2"/>
          <p:cNvSpPr>
            <a:spLocks noGrp="1"/>
          </p:cNvSpPr>
          <p:nvPr>
            <p:ph idx="1"/>
          </p:nvPr>
        </p:nvSpPr>
        <p:spPr/>
        <p:txBody>
          <a:bodyPr/>
          <a:lstStyle/>
          <a:p>
            <a:pPr>
              <a:buNone/>
            </a:pPr>
            <a:r>
              <a:rPr lang="en-US" dirty="0"/>
              <a:t>As noted in the overview, the first step is to acquire connection details for the upload request</a:t>
            </a:r>
          </a:p>
          <a:p>
            <a:pPr>
              <a:buNone/>
            </a:pPr>
            <a:r>
              <a:rPr lang="en-US" dirty="0"/>
              <a:t>This request needs four basic pieces of information</a:t>
            </a:r>
          </a:p>
          <a:p>
            <a:pPr lvl="1">
              <a:buFont typeface="Courier New" panose="02070309020205020404" pitchFamily="49" charset="0"/>
              <a:buChar char="o"/>
            </a:pPr>
            <a:r>
              <a:rPr lang="en-US" dirty="0"/>
              <a:t>First, the channel id from the POST fields</a:t>
            </a:r>
          </a:p>
          <a:p>
            <a:pPr lvl="1">
              <a:buFont typeface="Courier New" panose="02070309020205020404" pitchFamily="49" charset="0"/>
              <a:buChar char="o"/>
            </a:pPr>
            <a:endParaRPr lang="en-US" dirty="0"/>
          </a:p>
          <a:p>
            <a:pPr lvl="1">
              <a:buFont typeface="Courier New" panose="02070309020205020404" pitchFamily="49" charset="0"/>
              <a:buChar char="o"/>
            </a:pPr>
            <a:r>
              <a:rPr lang="en-US" dirty="0"/>
              <a:t>Second, a query parameter for the connection type</a:t>
            </a:r>
          </a:p>
          <a:p>
            <a:pPr lvl="1">
              <a:buFont typeface="Courier New" panose="02070309020205020404" pitchFamily="49" charset="0"/>
              <a:buChar char="o"/>
            </a:pPr>
            <a:endParaRPr lang="en-US" dirty="0"/>
          </a:p>
          <a:p>
            <a:pPr lvl="1">
              <a:buFont typeface="Courier New" panose="02070309020205020404" pitchFamily="49" charset="0"/>
              <a:buChar char="o"/>
            </a:pPr>
            <a:r>
              <a:rPr lang="en-US" dirty="0"/>
              <a:t>Third, the usual header parameters</a:t>
            </a:r>
          </a:p>
          <a:p>
            <a:pPr lvl="1">
              <a:buFont typeface="Courier New" panose="02070309020205020404" pitchFamily="49" charset="0"/>
              <a:buChar char="o"/>
            </a:pPr>
            <a:endParaRPr lang="en-US" dirty="0"/>
          </a:p>
          <a:p>
            <a:pPr lvl="1">
              <a:buFont typeface="Courier New" panose="02070309020205020404" pitchFamily="49" charset="0"/>
              <a:buChar char="o"/>
            </a:pPr>
            <a:r>
              <a:rPr lang="en-US" dirty="0"/>
              <a:t>And last, optional form parameters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4528" y="2200087"/>
            <a:ext cx="3004369" cy="263370"/>
          </a:xfrm>
          <a:prstGeom prst="rect">
            <a:avLst/>
          </a:prstGeom>
          <a:ln>
            <a:solidFill>
              <a:schemeClr val="bg2">
                <a:lumMod val="60000"/>
                <a:lumOff val="40000"/>
              </a:schemeClr>
            </a:solid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31" y="2964271"/>
            <a:ext cx="2506893" cy="292634"/>
          </a:xfrm>
          <a:prstGeom prst="rect">
            <a:avLst/>
          </a:prstGeom>
          <a:ln>
            <a:solidFill>
              <a:schemeClr val="bg2">
                <a:lumMod val="60000"/>
                <a:lumOff val="40000"/>
              </a:schemeClr>
            </a:solid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529" y="3757720"/>
            <a:ext cx="4877222" cy="438950"/>
          </a:xfrm>
          <a:prstGeom prst="rect">
            <a:avLst/>
          </a:prstGeom>
          <a:ln>
            <a:solidFill>
              <a:schemeClr val="bg2">
                <a:lumMod val="60000"/>
                <a:lumOff val="40000"/>
              </a:schemeClr>
            </a:solidFil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4529" y="4512757"/>
            <a:ext cx="3228722" cy="673057"/>
          </a:xfrm>
          <a:prstGeom prst="rect">
            <a:avLst/>
          </a:prstGeom>
          <a:ln>
            <a:solidFill>
              <a:schemeClr val="bg2">
                <a:lumMod val="60000"/>
                <a:lumOff val="40000"/>
              </a:schemeClr>
            </a:solidFill>
          </a:ln>
        </p:spPr>
      </p:pic>
    </p:spTree>
    <p:extLst>
      <p:ext uri="{BB962C8B-B14F-4D97-AF65-F5344CB8AC3E}">
        <p14:creationId xmlns:p14="http://schemas.microsoft.com/office/powerpoint/2010/main" val="39525799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 Script – Step 1, Connection Response</a:t>
            </a:r>
          </a:p>
        </p:txBody>
      </p:sp>
      <p:sp>
        <p:nvSpPr>
          <p:cNvPr id="3" name="Content Placeholder 2"/>
          <p:cNvSpPr>
            <a:spLocks noGrp="1"/>
          </p:cNvSpPr>
          <p:nvPr>
            <p:ph idx="1"/>
          </p:nvPr>
        </p:nvSpPr>
        <p:spPr/>
        <p:txBody>
          <a:bodyPr/>
          <a:lstStyle/>
          <a:p>
            <a:pPr>
              <a:buNone/>
            </a:pPr>
            <a:r>
              <a:rPr lang="en-US" dirty="0"/>
              <a:t>The connection response provides the URL needed to actually make an FTP connection to the server and the id needed to make the video ready (not all returned parameters are shown)</a:t>
            </a:r>
          </a:p>
          <a:p>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35" y="3360053"/>
            <a:ext cx="9247214" cy="575512"/>
          </a:xfrm>
          <a:prstGeom prst="rect">
            <a:avLst/>
          </a:prstGeom>
          <a:ln>
            <a:solidFill>
              <a:schemeClr val="bg2">
                <a:lumMod val="60000"/>
                <a:lumOff val="40000"/>
              </a:schemeClr>
            </a:solidFill>
          </a:ln>
        </p:spPr>
      </p:pic>
      <p:sp>
        <p:nvSpPr>
          <p:cNvPr id="5" name="TextBox 4"/>
          <p:cNvSpPr txBox="1"/>
          <p:nvPr/>
        </p:nvSpPr>
        <p:spPr>
          <a:xfrm>
            <a:off x="2951018" y="2498166"/>
            <a:ext cx="5990230" cy="338554"/>
          </a:xfrm>
          <a:prstGeom prst="rect">
            <a:avLst/>
          </a:prstGeom>
          <a:noFill/>
        </p:spPr>
        <p:txBody>
          <a:bodyPr wrap="none" rtlCol="0">
            <a:spAutoFit/>
          </a:bodyPr>
          <a:lstStyle/>
          <a:p>
            <a:r>
              <a:rPr lang="en-US" sz="1600" dirty="0"/>
              <a:t>Video id, used after uploading to set the ready state of the video</a:t>
            </a:r>
          </a:p>
        </p:txBody>
      </p:sp>
      <p:sp>
        <p:nvSpPr>
          <p:cNvPr id="6" name="Rounded Rectangle 5"/>
          <p:cNvSpPr/>
          <p:nvPr/>
        </p:nvSpPr>
        <p:spPr>
          <a:xfrm>
            <a:off x="1901536" y="3062498"/>
            <a:ext cx="1049482" cy="5853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urved Connector 7"/>
          <p:cNvCxnSpPr>
            <a:stCxn id="5" idx="1"/>
            <a:endCxn id="6" idx="0"/>
          </p:cNvCxnSpPr>
          <p:nvPr/>
        </p:nvCxnSpPr>
        <p:spPr>
          <a:xfrm rot="10800000" flipV="1">
            <a:off x="2426278" y="2667442"/>
            <a:ext cx="524741" cy="395055"/>
          </a:xfrm>
          <a:prstGeom prst="curvedConnector2">
            <a:avLst/>
          </a:prstGeom>
          <a:ln w="25400">
            <a:solidFill>
              <a:schemeClr val="tx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2334490" y="3652708"/>
            <a:ext cx="1853045" cy="5853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187535" y="3664763"/>
            <a:ext cx="935183" cy="5853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865918" y="3670218"/>
            <a:ext cx="786244" cy="5853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652163" y="3647809"/>
            <a:ext cx="1219202" cy="5853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860902" y="4921185"/>
            <a:ext cx="800219" cy="338554"/>
          </a:xfrm>
          <a:prstGeom prst="rect">
            <a:avLst/>
          </a:prstGeom>
          <a:noFill/>
        </p:spPr>
        <p:txBody>
          <a:bodyPr wrap="none" rtlCol="0">
            <a:spAutoFit/>
          </a:bodyPr>
          <a:lstStyle/>
          <a:p>
            <a:r>
              <a:rPr lang="en-US" sz="1600" dirty="0"/>
              <a:t>user id</a:t>
            </a:r>
          </a:p>
        </p:txBody>
      </p:sp>
      <p:sp>
        <p:nvSpPr>
          <p:cNvPr id="15" name="TextBox 14"/>
          <p:cNvSpPr txBox="1"/>
          <p:nvPr/>
        </p:nvSpPr>
        <p:spPr>
          <a:xfrm>
            <a:off x="4124371" y="4921307"/>
            <a:ext cx="1061509" cy="338554"/>
          </a:xfrm>
          <a:prstGeom prst="rect">
            <a:avLst/>
          </a:prstGeom>
          <a:noFill/>
        </p:spPr>
        <p:txBody>
          <a:bodyPr wrap="none" rtlCol="0">
            <a:spAutoFit/>
          </a:bodyPr>
          <a:lstStyle/>
          <a:p>
            <a:r>
              <a:rPr lang="en-US" sz="1600" dirty="0"/>
              <a:t>password</a:t>
            </a:r>
          </a:p>
        </p:txBody>
      </p:sp>
      <p:sp>
        <p:nvSpPr>
          <p:cNvPr id="16" name="TextBox 15"/>
          <p:cNvSpPr txBox="1"/>
          <p:nvPr/>
        </p:nvSpPr>
        <p:spPr>
          <a:xfrm>
            <a:off x="7700233" y="4921307"/>
            <a:ext cx="1117614" cy="338554"/>
          </a:xfrm>
          <a:prstGeom prst="rect">
            <a:avLst/>
          </a:prstGeom>
          <a:noFill/>
        </p:spPr>
        <p:txBody>
          <a:bodyPr wrap="none" rtlCol="0">
            <a:spAutoFit/>
          </a:bodyPr>
          <a:lstStyle/>
          <a:p>
            <a:r>
              <a:rPr lang="en-US" sz="1600" dirty="0"/>
              <a:t>channel id</a:t>
            </a:r>
          </a:p>
        </p:txBody>
      </p:sp>
      <p:sp>
        <p:nvSpPr>
          <p:cNvPr id="17" name="TextBox 16"/>
          <p:cNvSpPr txBox="1"/>
          <p:nvPr/>
        </p:nvSpPr>
        <p:spPr>
          <a:xfrm>
            <a:off x="8969857" y="4894952"/>
            <a:ext cx="583814" cy="338554"/>
          </a:xfrm>
          <a:prstGeom prst="rect">
            <a:avLst/>
          </a:prstGeom>
          <a:noFill/>
        </p:spPr>
        <p:txBody>
          <a:bodyPr wrap="none" rtlCol="0">
            <a:spAutoFit/>
          </a:bodyPr>
          <a:lstStyle/>
          <a:p>
            <a:r>
              <a:rPr lang="en-US" sz="1600" dirty="0"/>
              <a:t>path</a:t>
            </a:r>
          </a:p>
        </p:txBody>
      </p:sp>
      <p:cxnSp>
        <p:nvCxnSpPr>
          <p:cNvPr id="21" name="Straight Arrow Connector 20"/>
          <p:cNvCxnSpPr>
            <a:stCxn id="14" idx="0"/>
            <a:endCxn id="10" idx="2"/>
          </p:cNvCxnSpPr>
          <p:nvPr/>
        </p:nvCxnSpPr>
        <p:spPr>
          <a:xfrm flipV="1">
            <a:off x="3261012" y="4238019"/>
            <a:ext cx="1" cy="683166"/>
          </a:xfrm>
          <a:prstGeom prst="straightConnector1">
            <a:avLst/>
          </a:prstGeom>
          <a:ln w="25400">
            <a:solidFill>
              <a:schemeClr val="tx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5" idx="0"/>
            <a:endCxn id="11" idx="2"/>
          </p:cNvCxnSpPr>
          <p:nvPr/>
        </p:nvCxnSpPr>
        <p:spPr>
          <a:xfrm flipV="1">
            <a:off x="4655126" y="4250074"/>
            <a:ext cx="1" cy="671233"/>
          </a:xfrm>
          <a:prstGeom prst="straightConnector1">
            <a:avLst/>
          </a:prstGeom>
          <a:ln w="25400">
            <a:solidFill>
              <a:schemeClr val="tx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6" idx="0"/>
            <a:endCxn id="12" idx="2"/>
          </p:cNvCxnSpPr>
          <p:nvPr/>
        </p:nvCxnSpPr>
        <p:spPr>
          <a:xfrm flipV="1">
            <a:off x="8259040" y="4255529"/>
            <a:ext cx="0" cy="665778"/>
          </a:xfrm>
          <a:prstGeom prst="straightConnector1">
            <a:avLst/>
          </a:prstGeom>
          <a:ln w="25400">
            <a:solidFill>
              <a:schemeClr val="tx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7" idx="0"/>
            <a:endCxn id="13" idx="2"/>
          </p:cNvCxnSpPr>
          <p:nvPr/>
        </p:nvCxnSpPr>
        <p:spPr>
          <a:xfrm flipV="1">
            <a:off x="9261764" y="4233120"/>
            <a:ext cx="0" cy="661832"/>
          </a:xfrm>
          <a:prstGeom prst="straightConnector1">
            <a:avLst/>
          </a:prstGeom>
          <a:ln w="25400">
            <a:solidFill>
              <a:schemeClr val="tx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3022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 Script – Step 2, FTP Upload Request </a:t>
            </a:r>
          </a:p>
        </p:txBody>
      </p:sp>
      <p:sp>
        <p:nvSpPr>
          <p:cNvPr id="3" name="Content Placeholder 2"/>
          <p:cNvSpPr>
            <a:spLocks noGrp="1"/>
          </p:cNvSpPr>
          <p:nvPr>
            <p:ph idx="1"/>
          </p:nvPr>
        </p:nvSpPr>
        <p:spPr/>
        <p:txBody>
          <a:bodyPr/>
          <a:lstStyle/>
          <a:p>
            <a:pPr>
              <a:buNone/>
            </a:pPr>
            <a:r>
              <a:rPr lang="en-US" dirty="0"/>
              <a:t>The FTP request needs the URL from the previous request and some other information from the </a:t>
            </a:r>
            <a:r>
              <a:rPr lang="en-US" dirty="0" err="1"/>
              <a:t>POST’d</a:t>
            </a:r>
            <a:r>
              <a:rPr lang="en-US" dirty="0"/>
              <a:t> file</a:t>
            </a:r>
          </a:p>
          <a:p>
            <a:endParaRPr lang="en-US" dirty="0"/>
          </a:p>
          <a:p>
            <a:pPr>
              <a:buNone/>
            </a:pPr>
            <a:r>
              <a:rPr lang="en-US" dirty="0"/>
              <a:t>First, the URL path needs the file extension appended, like ‘mp3’ or ‘</a:t>
            </a:r>
            <a:r>
              <a:rPr lang="en-US" dirty="0" err="1"/>
              <a:t>mov</a:t>
            </a:r>
            <a:r>
              <a:rPr lang="en-US" dirty="0"/>
              <a:t>’</a:t>
            </a:r>
          </a:p>
          <a:p>
            <a:endParaRPr lang="en-US" dirty="0"/>
          </a:p>
          <a:p>
            <a:endParaRPr lang="en-US" dirty="0"/>
          </a:p>
          <a:p>
            <a:pPr>
              <a:buNone/>
            </a:pPr>
            <a:r>
              <a:rPr lang="en-US" dirty="0"/>
              <a:t>It also needs a file descriptor for the local copy of the file</a:t>
            </a:r>
          </a:p>
          <a:p>
            <a:endParaRPr lang="en-US" dirty="0"/>
          </a:p>
          <a:p>
            <a:endParaRPr lang="en-US" dirty="0"/>
          </a:p>
          <a:p>
            <a:pPr>
              <a:buNone/>
            </a:pPr>
            <a:r>
              <a:rPr lang="en-US" dirty="0"/>
              <a:t>The completed set of FTP parameters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918" y="2971472"/>
            <a:ext cx="5247891" cy="477967"/>
          </a:xfrm>
          <a:prstGeom prst="rect">
            <a:avLst/>
          </a:prstGeom>
          <a:ln>
            <a:solidFill>
              <a:schemeClr val="bg2">
                <a:lumMod val="60000"/>
                <a:lumOff val="40000"/>
              </a:schemeClr>
            </a:solid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918" y="4063504"/>
            <a:ext cx="3472582" cy="487722"/>
          </a:xfrm>
          <a:prstGeom prst="rect">
            <a:avLst/>
          </a:prstGeom>
          <a:ln>
            <a:solidFill>
              <a:schemeClr val="bg2">
                <a:lumMod val="60000"/>
                <a:lumOff val="40000"/>
              </a:schemeClr>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918" y="5328327"/>
            <a:ext cx="5959965" cy="848636"/>
          </a:xfrm>
          <a:prstGeom prst="rect">
            <a:avLst/>
          </a:prstGeom>
          <a:ln>
            <a:solidFill>
              <a:schemeClr val="bg2">
                <a:lumMod val="60000"/>
                <a:lumOff val="40000"/>
              </a:schemeClr>
            </a:solidFill>
          </a:ln>
        </p:spPr>
      </p:pic>
    </p:spTree>
    <p:extLst>
      <p:ext uri="{BB962C8B-B14F-4D97-AF65-F5344CB8AC3E}">
        <p14:creationId xmlns:p14="http://schemas.microsoft.com/office/powerpoint/2010/main" val="29615070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 Script – Step 3, Video Ready State Request</a:t>
            </a:r>
          </a:p>
        </p:txBody>
      </p:sp>
      <p:sp>
        <p:nvSpPr>
          <p:cNvPr id="3" name="Content Placeholder 2"/>
          <p:cNvSpPr>
            <a:spLocks noGrp="1"/>
          </p:cNvSpPr>
          <p:nvPr>
            <p:ph idx="1"/>
          </p:nvPr>
        </p:nvSpPr>
        <p:spPr/>
        <p:txBody>
          <a:bodyPr/>
          <a:lstStyle/>
          <a:p>
            <a:pPr>
              <a:buNone/>
            </a:pPr>
            <a:r>
              <a:rPr lang="en-US" dirty="0"/>
              <a:t>After the upload completes the video file is in a pending state, it has to be transcoded before it is available for publishing</a:t>
            </a:r>
          </a:p>
          <a:p>
            <a:pPr>
              <a:buNone/>
            </a:pPr>
            <a:r>
              <a:rPr lang="en-US" dirty="0"/>
              <a:t>In order to start the transcoding process the video must be set to ‘ready’ in the form fields</a:t>
            </a:r>
          </a:p>
          <a:p>
            <a:endParaRPr lang="en-US" dirty="0"/>
          </a:p>
          <a:p>
            <a:endParaRPr lang="en-US" dirty="0"/>
          </a:p>
          <a:p>
            <a:pPr>
              <a:buNone/>
            </a:pPr>
            <a:r>
              <a:rPr lang="en-US" dirty="0"/>
              <a:t>The URL will use the returned video id in its path</a:t>
            </a:r>
          </a:p>
          <a:p>
            <a:endParaRPr lang="en-US" dirty="0"/>
          </a:p>
          <a:p>
            <a:endParaRPr lang="en-US" dirty="0"/>
          </a:p>
          <a:p>
            <a:pPr>
              <a:buNone/>
            </a:pPr>
            <a:r>
              <a:rPr lang="en-US" dirty="0"/>
              <a:t>The completed set of PUT parameters, with the usual headers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7136" y="2649673"/>
            <a:ext cx="1804572" cy="292634"/>
          </a:xfrm>
          <a:prstGeom prst="rect">
            <a:avLst/>
          </a:prstGeom>
          <a:ln>
            <a:solidFill>
              <a:schemeClr val="bg2">
                <a:lumMod val="60000"/>
                <a:lumOff val="40000"/>
              </a:schemeClr>
            </a:solid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136" y="4969594"/>
            <a:ext cx="7179272" cy="1024216"/>
          </a:xfrm>
          <a:prstGeom prst="rect">
            <a:avLst/>
          </a:prstGeom>
          <a:ln>
            <a:solidFill>
              <a:schemeClr val="bg2">
                <a:lumMod val="60000"/>
                <a:lumOff val="40000"/>
              </a:schemeClr>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7136" y="3799257"/>
            <a:ext cx="7286570" cy="302387"/>
          </a:xfrm>
          <a:prstGeom prst="rect">
            <a:avLst/>
          </a:prstGeom>
          <a:ln>
            <a:solidFill>
              <a:schemeClr val="accent1">
                <a:shade val="50000"/>
              </a:schemeClr>
            </a:solidFill>
          </a:ln>
        </p:spPr>
      </p:pic>
      <p:sp>
        <p:nvSpPr>
          <p:cNvPr id="7" name="Rounded Rectangle 6"/>
          <p:cNvSpPr/>
          <p:nvPr/>
        </p:nvSpPr>
        <p:spPr>
          <a:xfrm>
            <a:off x="10318174" y="3655083"/>
            <a:ext cx="862446" cy="5853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91660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Upload Script – Step 4, Status Request</a:t>
            </a:r>
          </a:p>
        </p:txBody>
      </p:sp>
      <p:sp>
        <p:nvSpPr>
          <p:cNvPr id="3" name="Content Placeholder 2"/>
          <p:cNvSpPr>
            <a:spLocks noGrp="1"/>
          </p:cNvSpPr>
          <p:nvPr>
            <p:ph idx="1"/>
          </p:nvPr>
        </p:nvSpPr>
        <p:spPr/>
        <p:txBody>
          <a:bodyPr/>
          <a:lstStyle/>
          <a:p>
            <a:pPr>
              <a:buNone/>
            </a:pPr>
            <a:r>
              <a:rPr lang="en-US" dirty="0"/>
              <a:t>This step is optional but provides confirmation to the user</a:t>
            </a:r>
          </a:p>
          <a:p>
            <a:pPr>
              <a:buNone/>
            </a:pPr>
            <a:r>
              <a:rPr lang="en-US" dirty="0"/>
              <a:t>The same URL that set the ready state can be used in a GET request </a:t>
            </a:r>
          </a:p>
          <a:p>
            <a:endParaRPr lang="en-US" dirty="0"/>
          </a:p>
          <a:p>
            <a:endParaRPr lang="en-US" dirty="0"/>
          </a:p>
          <a:p>
            <a:endParaRPr lang="en-US" dirty="0"/>
          </a:p>
          <a:p>
            <a:pPr>
              <a:buNone/>
            </a:pPr>
            <a:r>
              <a:rPr lang="en-US" dirty="0"/>
              <a:t>Initially the state will be “transferred”, sent back to the home page in a session variable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7136" y="2385947"/>
            <a:ext cx="5121084" cy="682811"/>
          </a:xfrm>
          <a:prstGeom prst="rect">
            <a:avLst/>
          </a:prstGeom>
          <a:ln>
            <a:solidFill>
              <a:schemeClr val="accent1">
                <a:shade val="50000"/>
              </a:schemeClr>
            </a:solidFill>
          </a:ln>
        </p:spPr>
      </p:pic>
      <p:cxnSp>
        <p:nvCxnSpPr>
          <p:cNvPr id="8" name="Straight Arrow Connector 7"/>
          <p:cNvCxnSpPr/>
          <p:nvPr/>
        </p:nvCxnSpPr>
        <p:spPr>
          <a:xfrm>
            <a:off x="1913907" y="6133419"/>
            <a:ext cx="716972" cy="0"/>
          </a:xfrm>
          <a:prstGeom prst="straightConnector1">
            <a:avLst/>
          </a:prstGeom>
          <a:ln w="44450">
            <a:solidFill>
              <a:schemeClr val="tx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5471" y="4489359"/>
            <a:ext cx="6789420" cy="1913382"/>
          </a:xfrm>
          <a:prstGeom prst="rect">
            <a:avLst/>
          </a:prstGeom>
          <a:ln>
            <a:solidFill>
              <a:schemeClr val="tx1">
                <a:lumMod val="75000"/>
              </a:schemeClr>
            </a:solidFill>
          </a:ln>
        </p:spPr>
      </p:pic>
      <p:pic>
        <p:nvPicPr>
          <p:cNvPr id="9" name="Picture 8"/>
          <p:cNvPicPr>
            <a:picLocks noChangeAspect="1"/>
          </p:cNvPicPr>
          <p:nvPr/>
        </p:nvPicPr>
        <p:blipFill>
          <a:blip r:embed="rId4"/>
          <a:stretch>
            <a:fillRect/>
          </a:stretch>
        </p:blipFill>
        <p:spPr>
          <a:xfrm>
            <a:off x="2955471" y="3990708"/>
            <a:ext cx="6029325" cy="257175"/>
          </a:xfrm>
          <a:prstGeom prst="rect">
            <a:avLst/>
          </a:prstGeom>
          <a:ln>
            <a:solidFill>
              <a:schemeClr val="tx1">
                <a:lumMod val="75000"/>
              </a:schemeClr>
            </a:solidFill>
          </a:ln>
        </p:spPr>
      </p:pic>
    </p:spTree>
    <p:extLst>
      <p:ext uri="{BB962C8B-B14F-4D97-AF65-F5344CB8AC3E}">
        <p14:creationId xmlns:p14="http://schemas.microsoft.com/office/powerpoint/2010/main" val="14465441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Overview</a:t>
            </a:r>
          </a:p>
        </p:txBody>
      </p:sp>
      <p:sp>
        <p:nvSpPr>
          <p:cNvPr id="3" name="Content Placeholder 2"/>
          <p:cNvSpPr>
            <a:spLocks noGrp="1"/>
          </p:cNvSpPr>
          <p:nvPr>
            <p:ph idx="1"/>
          </p:nvPr>
        </p:nvSpPr>
        <p:spPr/>
        <p:txBody>
          <a:bodyPr/>
          <a:lstStyle/>
          <a:p>
            <a:pPr>
              <a:buNone/>
            </a:pPr>
            <a:r>
              <a:rPr lang="en-US" dirty="0"/>
              <a:t>Lab 4:</a:t>
            </a:r>
          </a:p>
          <a:p>
            <a:pPr lvl="1"/>
            <a:r>
              <a:rPr lang="en-US" dirty="0"/>
              <a:t>Update home page with file selection elements</a:t>
            </a:r>
          </a:p>
          <a:p>
            <a:pPr lvl="1"/>
            <a:r>
              <a:rPr lang="en-US" dirty="0"/>
              <a:t>Create new PHP script to upload video file(s) and report results back to home page</a:t>
            </a:r>
          </a:p>
        </p:txBody>
      </p:sp>
      <p:sp>
        <p:nvSpPr>
          <p:cNvPr id="4" name="Rectangle 3"/>
          <p:cNvSpPr/>
          <p:nvPr/>
        </p:nvSpPr>
        <p:spPr>
          <a:xfrm>
            <a:off x="274320" y="5486400"/>
            <a:ext cx="3002742" cy="646331"/>
          </a:xfrm>
          <a:prstGeom prst="rect">
            <a:avLst/>
          </a:prstGeom>
        </p:spPr>
        <p:txBody>
          <a:bodyPr wrap="square">
            <a:spAutoFit/>
          </a:bodyPr>
          <a:lstStyle/>
          <a:p>
            <a:r>
              <a:rPr lang="en-US" sz="1200" dirty="0">
                <a:latin typeface="Calibri" panose="020F0502020204030204" pitchFamily="34" charset="0"/>
              </a:rPr>
              <a:t>File Upload to Channel</a:t>
            </a:r>
          </a:p>
          <a:p>
            <a:r>
              <a:rPr lang="en-US" sz="1200" b="1" dirty="0">
                <a:latin typeface="Calibri" panose="020F0502020204030204" pitchFamily="34" charset="0"/>
              </a:rPr>
              <a:t>Lab 4: Channel Upload</a:t>
            </a:r>
          </a:p>
          <a:p>
            <a:r>
              <a:rPr lang="en-US" sz="1200" dirty="0">
                <a:latin typeface="Calibri" panose="020F0502020204030204" pitchFamily="34" charset="0"/>
              </a:rPr>
              <a:t>Changing Accounts</a:t>
            </a:r>
          </a:p>
        </p:txBody>
      </p:sp>
    </p:spTree>
    <p:extLst>
      <p:ext uri="{BB962C8B-B14F-4D97-AF65-F5344CB8AC3E}">
        <p14:creationId xmlns:p14="http://schemas.microsoft.com/office/powerpoint/2010/main" val="25691740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800" dirty="0"/>
              <a:t>Changing Accounts</a:t>
            </a:r>
          </a:p>
        </p:txBody>
      </p:sp>
      <p:sp>
        <p:nvSpPr>
          <p:cNvPr id="4" name="Rectangle 3"/>
          <p:cNvSpPr/>
          <p:nvPr/>
        </p:nvSpPr>
        <p:spPr>
          <a:xfrm>
            <a:off x="274320" y="5486400"/>
            <a:ext cx="3002742" cy="646331"/>
          </a:xfrm>
          <a:prstGeom prst="rect">
            <a:avLst/>
          </a:prstGeom>
        </p:spPr>
        <p:txBody>
          <a:bodyPr wrap="square">
            <a:spAutoFit/>
          </a:bodyPr>
          <a:lstStyle/>
          <a:p>
            <a:r>
              <a:rPr lang="en-US" sz="1200" dirty="0">
                <a:latin typeface="Calibri" panose="020F0502020204030204" pitchFamily="34" charset="0"/>
              </a:rPr>
              <a:t>Lab 4: Channel Upload</a:t>
            </a:r>
          </a:p>
          <a:p>
            <a:r>
              <a:rPr lang="en-US" sz="1200" b="1" dirty="0">
                <a:latin typeface="Calibri" panose="020F0502020204030204" pitchFamily="34" charset="0"/>
              </a:rPr>
              <a:t>Changing Accounts</a:t>
            </a:r>
          </a:p>
          <a:p>
            <a:r>
              <a:rPr lang="en-US" sz="1200" dirty="0">
                <a:latin typeface="Calibri" panose="020F0502020204030204" pitchFamily="34" charset="0"/>
              </a:rPr>
              <a:t>Lab 5: OAuth Account Change</a:t>
            </a:r>
          </a:p>
        </p:txBody>
      </p:sp>
    </p:spTree>
    <p:extLst>
      <p:ext uri="{BB962C8B-B14F-4D97-AF65-F5344CB8AC3E}">
        <p14:creationId xmlns:p14="http://schemas.microsoft.com/office/powerpoint/2010/main" val="34708065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a:xfrm>
            <a:off x="3448347" y="2867891"/>
            <a:ext cx="5468500" cy="3626427"/>
          </a:xfrm>
          <a:prstGeom prst="round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Change Account Access with OAuth2</a:t>
            </a:r>
          </a:p>
        </p:txBody>
      </p:sp>
      <p:sp>
        <p:nvSpPr>
          <p:cNvPr id="3" name="Content Placeholder 2"/>
          <p:cNvSpPr>
            <a:spLocks noGrp="1"/>
          </p:cNvSpPr>
          <p:nvPr>
            <p:ph idx="1"/>
          </p:nvPr>
        </p:nvSpPr>
        <p:spPr/>
        <p:txBody>
          <a:bodyPr/>
          <a:lstStyle/>
          <a:p>
            <a:pPr>
              <a:buNone/>
            </a:pPr>
            <a:r>
              <a:rPr lang="en-US" dirty="0"/>
              <a:t>By default the initial account view is dependent on client credentials that exist in the account</a:t>
            </a:r>
          </a:p>
          <a:p>
            <a:pPr>
              <a:buNone/>
            </a:pPr>
            <a:r>
              <a:rPr lang="en-US" dirty="0"/>
              <a:t>What if there is a corporate landing page where account holders can view their content?</a:t>
            </a:r>
          </a:p>
          <a:p>
            <a:pPr>
              <a:buNone/>
            </a:pPr>
            <a:r>
              <a:rPr lang="en-US" dirty="0"/>
              <a:t>The workshop will implement an Authorization Flow to allow a user to log in and manage their own content</a:t>
            </a:r>
          </a:p>
        </p:txBody>
      </p:sp>
      <p:pic>
        <p:nvPicPr>
          <p:cNvPr id="4" name="Picture 11" descr="C:\IBM\!!WE_Clip-art_2014\Business\Bank_vault.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7143" y="3308833"/>
            <a:ext cx="1035050" cy="787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1" descr="C:\IBM\!!WE_Clip-art_2014\Business\Bank_vault.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349" y="3308833"/>
            <a:ext cx="1035050" cy="787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IBM\!!WE_Clip-art_2014\Tablets\iPad_white_M.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0014" y="5141822"/>
            <a:ext cx="1368000" cy="1053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41866" y="3001056"/>
            <a:ext cx="1965603" cy="307777"/>
          </a:xfrm>
          <a:prstGeom prst="rect">
            <a:avLst/>
          </a:prstGeom>
          <a:noFill/>
        </p:spPr>
        <p:txBody>
          <a:bodyPr wrap="none" rtlCol="0">
            <a:spAutoFit/>
          </a:bodyPr>
          <a:lstStyle/>
          <a:p>
            <a:r>
              <a:rPr lang="en-US" sz="1400" dirty="0"/>
              <a:t>Authorization endpoint</a:t>
            </a:r>
          </a:p>
        </p:txBody>
      </p:sp>
      <p:sp>
        <p:nvSpPr>
          <p:cNvPr id="8" name="TextBox 7"/>
          <p:cNvSpPr txBox="1"/>
          <p:nvPr/>
        </p:nvSpPr>
        <p:spPr>
          <a:xfrm>
            <a:off x="7254125" y="3001055"/>
            <a:ext cx="1397498" cy="307777"/>
          </a:xfrm>
          <a:prstGeom prst="rect">
            <a:avLst/>
          </a:prstGeom>
          <a:noFill/>
        </p:spPr>
        <p:txBody>
          <a:bodyPr wrap="none" rtlCol="0">
            <a:spAutoFit/>
          </a:bodyPr>
          <a:lstStyle/>
          <a:p>
            <a:r>
              <a:rPr lang="en-US" sz="1400" dirty="0"/>
              <a:t>Token endpoint</a:t>
            </a:r>
          </a:p>
        </p:txBody>
      </p:sp>
      <p:cxnSp>
        <p:nvCxnSpPr>
          <p:cNvPr id="9" name="Curved Connector 8"/>
          <p:cNvCxnSpPr>
            <a:stCxn id="6" idx="1"/>
            <a:endCxn id="4" idx="2"/>
          </p:cNvCxnSpPr>
          <p:nvPr/>
        </p:nvCxnSpPr>
        <p:spPr>
          <a:xfrm rot="10800000">
            <a:off x="4524668" y="4096234"/>
            <a:ext cx="865346" cy="1572089"/>
          </a:xfrm>
          <a:prstGeom prst="curvedConnector2">
            <a:avLst/>
          </a:prstGeom>
          <a:ln w="19050">
            <a:solidFill>
              <a:schemeClr val="accent1">
                <a:lumMod val="25000"/>
              </a:schemeClr>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0" name="Picture 2" descr="C:\IBM\!!WE_Clip-art_2014\Tablets\iPad_white_M.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9310" y="3822602"/>
            <a:ext cx="1017191" cy="78143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urved Connector 10"/>
          <p:cNvCxnSpPr>
            <a:stCxn id="4" idx="3"/>
            <a:endCxn id="10" idx="1"/>
          </p:cNvCxnSpPr>
          <p:nvPr/>
        </p:nvCxnSpPr>
        <p:spPr>
          <a:xfrm>
            <a:off x="5042193" y="3702533"/>
            <a:ext cx="707117" cy="510785"/>
          </a:xfrm>
          <a:prstGeom prst="curvedConnector3">
            <a:avLst>
              <a:gd name="adj1" fmla="val 50000"/>
            </a:avLst>
          </a:prstGeom>
          <a:ln w="19050">
            <a:solidFill>
              <a:schemeClr val="accent1">
                <a:lumMod val="2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10" idx="3"/>
            <a:endCxn id="5" idx="1"/>
          </p:cNvCxnSpPr>
          <p:nvPr/>
        </p:nvCxnSpPr>
        <p:spPr>
          <a:xfrm flipV="1">
            <a:off x="6766501" y="3702533"/>
            <a:ext cx="668848" cy="510785"/>
          </a:xfrm>
          <a:prstGeom prst="curvedConnector3">
            <a:avLst>
              <a:gd name="adj1" fmla="val 50000"/>
            </a:avLst>
          </a:prstGeom>
          <a:ln w="19050">
            <a:solidFill>
              <a:schemeClr val="accent1">
                <a:lumMod val="2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5" idx="2"/>
            <a:endCxn id="6" idx="3"/>
          </p:cNvCxnSpPr>
          <p:nvPr/>
        </p:nvCxnSpPr>
        <p:spPr>
          <a:xfrm rot="5400000">
            <a:off x="6569400" y="4284847"/>
            <a:ext cx="1572089" cy="1194860"/>
          </a:xfrm>
          <a:prstGeom prst="curvedConnector2">
            <a:avLst/>
          </a:prstGeom>
          <a:ln w="19050">
            <a:solidFill>
              <a:schemeClr val="accent1">
                <a:lumMod val="25000"/>
              </a:schemeClr>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4" name="Picture 2" descr="C:\IBM\!!WE_Clip-art_2014\Tablets\iPad_white_M.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565" y="5141823"/>
            <a:ext cx="1368000" cy="105300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urved Connector 14"/>
          <p:cNvCxnSpPr>
            <a:stCxn id="14" idx="3"/>
            <a:endCxn id="4" idx="2"/>
          </p:cNvCxnSpPr>
          <p:nvPr/>
        </p:nvCxnSpPr>
        <p:spPr>
          <a:xfrm flipV="1">
            <a:off x="3386565" y="4096233"/>
            <a:ext cx="1138103" cy="1572090"/>
          </a:xfrm>
          <a:prstGeom prst="curvedConnector2">
            <a:avLst/>
          </a:prstGeom>
          <a:ln w="1905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4" idx="1"/>
            <a:endCxn id="14" idx="0"/>
          </p:cNvCxnSpPr>
          <p:nvPr/>
        </p:nvCxnSpPr>
        <p:spPr>
          <a:xfrm rot="10800000" flipV="1">
            <a:off x="2702565" y="3702533"/>
            <a:ext cx="1304578" cy="1439290"/>
          </a:xfrm>
          <a:prstGeom prst="curvedConnector2">
            <a:avLst/>
          </a:prstGeom>
          <a:ln w="1905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7" name="Picture 2" descr="C:\IBM\!!WE_Clip-art_2014\Tablets\iPad_white_M.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0366" y="5141823"/>
            <a:ext cx="1368000" cy="10530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urved Connector 17"/>
          <p:cNvCxnSpPr>
            <a:stCxn id="17" idx="1"/>
            <a:endCxn id="5" idx="2"/>
          </p:cNvCxnSpPr>
          <p:nvPr/>
        </p:nvCxnSpPr>
        <p:spPr>
          <a:xfrm rot="10800000">
            <a:off x="7952874" y="4096233"/>
            <a:ext cx="1057492" cy="1572090"/>
          </a:xfrm>
          <a:prstGeom prst="curvedConnector2">
            <a:avLst/>
          </a:prstGeom>
          <a:ln w="1905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5" idx="3"/>
            <a:endCxn id="17" idx="0"/>
          </p:cNvCxnSpPr>
          <p:nvPr/>
        </p:nvCxnSpPr>
        <p:spPr>
          <a:xfrm>
            <a:off x="8470399" y="3702533"/>
            <a:ext cx="1223967" cy="1439290"/>
          </a:xfrm>
          <a:prstGeom prst="curvedConnector2">
            <a:avLst/>
          </a:prstGeom>
          <a:ln w="19050">
            <a:solidFill>
              <a:srgbClr val="C0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741527" y="4813973"/>
            <a:ext cx="1364476" cy="246221"/>
          </a:xfrm>
          <a:prstGeom prst="rect">
            <a:avLst/>
          </a:prstGeom>
          <a:noFill/>
        </p:spPr>
        <p:txBody>
          <a:bodyPr wrap="none" rtlCol="0">
            <a:spAutoFit/>
          </a:bodyPr>
          <a:lstStyle/>
          <a:p>
            <a:r>
              <a:rPr lang="en-US" sz="1000" dirty="0"/>
              <a:t>1. Link </a:t>
            </a:r>
            <a:r>
              <a:rPr lang="en-US" sz="1000" dirty="0" err="1"/>
              <a:t>auth</a:t>
            </a:r>
            <a:r>
              <a:rPr lang="en-US" sz="1000" dirty="0"/>
              <a:t> endpoint</a:t>
            </a:r>
          </a:p>
        </p:txBody>
      </p:sp>
      <p:sp>
        <p:nvSpPr>
          <p:cNvPr id="21" name="TextBox 20"/>
          <p:cNvSpPr txBox="1"/>
          <p:nvPr/>
        </p:nvSpPr>
        <p:spPr>
          <a:xfrm>
            <a:off x="5633777" y="3359925"/>
            <a:ext cx="1266117" cy="400110"/>
          </a:xfrm>
          <a:prstGeom prst="rect">
            <a:avLst/>
          </a:prstGeom>
          <a:noFill/>
        </p:spPr>
        <p:txBody>
          <a:bodyPr wrap="square" rtlCol="0">
            <a:spAutoFit/>
          </a:bodyPr>
          <a:lstStyle/>
          <a:p>
            <a:r>
              <a:rPr lang="en-US" sz="1000" dirty="0"/>
              <a:t>2. Redirect to call </a:t>
            </a:r>
          </a:p>
          <a:p>
            <a:r>
              <a:rPr lang="en-US" sz="1000" dirty="0"/>
              <a:t>    token endpoint</a:t>
            </a:r>
          </a:p>
        </p:txBody>
      </p:sp>
      <p:sp>
        <p:nvSpPr>
          <p:cNvPr id="22" name="TextBox 21"/>
          <p:cNvSpPr txBox="1"/>
          <p:nvPr/>
        </p:nvSpPr>
        <p:spPr>
          <a:xfrm>
            <a:off x="1230873" y="4821862"/>
            <a:ext cx="1487908" cy="246221"/>
          </a:xfrm>
          <a:prstGeom prst="rect">
            <a:avLst/>
          </a:prstGeom>
          <a:noFill/>
        </p:spPr>
        <p:txBody>
          <a:bodyPr wrap="none" rtlCol="0">
            <a:spAutoFit/>
          </a:bodyPr>
          <a:lstStyle/>
          <a:p>
            <a:r>
              <a:rPr lang="en-US" sz="1000" dirty="0"/>
              <a:t>2. Return access token</a:t>
            </a:r>
          </a:p>
        </p:txBody>
      </p:sp>
      <p:sp>
        <p:nvSpPr>
          <p:cNvPr id="23" name="TextBox 22"/>
          <p:cNvSpPr txBox="1"/>
          <p:nvPr/>
        </p:nvSpPr>
        <p:spPr>
          <a:xfrm>
            <a:off x="2924090" y="4813972"/>
            <a:ext cx="1364476" cy="246221"/>
          </a:xfrm>
          <a:prstGeom prst="rect">
            <a:avLst/>
          </a:prstGeom>
          <a:noFill/>
        </p:spPr>
        <p:txBody>
          <a:bodyPr wrap="none" rtlCol="0">
            <a:spAutoFit/>
          </a:bodyPr>
          <a:lstStyle/>
          <a:p>
            <a:r>
              <a:rPr lang="en-US" sz="1000" dirty="0"/>
              <a:t>1. Link </a:t>
            </a:r>
            <a:r>
              <a:rPr lang="en-US" sz="1000" dirty="0" err="1"/>
              <a:t>auth</a:t>
            </a:r>
            <a:r>
              <a:rPr lang="en-US" sz="1000" dirty="0"/>
              <a:t> endpoint</a:t>
            </a:r>
          </a:p>
        </p:txBody>
      </p:sp>
      <p:sp>
        <p:nvSpPr>
          <p:cNvPr id="24" name="TextBox 23"/>
          <p:cNvSpPr txBox="1"/>
          <p:nvPr/>
        </p:nvSpPr>
        <p:spPr>
          <a:xfrm>
            <a:off x="9792482" y="4819998"/>
            <a:ext cx="1487908" cy="246221"/>
          </a:xfrm>
          <a:prstGeom prst="rect">
            <a:avLst/>
          </a:prstGeom>
          <a:solidFill>
            <a:srgbClr val="FFFFFF">
              <a:alpha val="88000"/>
            </a:srgbClr>
          </a:solidFill>
        </p:spPr>
        <p:txBody>
          <a:bodyPr wrap="none" rtlCol="0">
            <a:spAutoFit/>
          </a:bodyPr>
          <a:lstStyle/>
          <a:p>
            <a:r>
              <a:rPr lang="en-US" sz="1000" dirty="0"/>
              <a:t>2. Return access token</a:t>
            </a:r>
          </a:p>
        </p:txBody>
      </p:sp>
      <p:sp>
        <p:nvSpPr>
          <p:cNvPr id="25" name="TextBox 24"/>
          <p:cNvSpPr txBox="1"/>
          <p:nvPr/>
        </p:nvSpPr>
        <p:spPr>
          <a:xfrm>
            <a:off x="8203380" y="4807637"/>
            <a:ext cx="1415772" cy="246221"/>
          </a:xfrm>
          <a:prstGeom prst="rect">
            <a:avLst/>
          </a:prstGeom>
          <a:noFill/>
        </p:spPr>
        <p:txBody>
          <a:bodyPr wrap="none" rtlCol="0">
            <a:spAutoFit/>
          </a:bodyPr>
          <a:lstStyle/>
          <a:p>
            <a:r>
              <a:rPr lang="en-US" sz="1000" dirty="0"/>
              <a:t>1. Call token endpoint</a:t>
            </a:r>
          </a:p>
        </p:txBody>
      </p:sp>
      <p:sp>
        <p:nvSpPr>
          <p:cNvPr id="26" name="TextBox 25"/>
          <p:cNvSpPr txBox="1"/>
          <p:nvPr/>
        </p:nvSpPr>
        <p:spPr>
          <a:xfrm>
            <a:off x="6151429" y="4821862"/>
            <a:ext cx="1487908" cy="246221"/>
          </a:xfrm>
          <a:prstGeom prst="rect">
            <a:avLst/>
          </a:prstGeom>
          <a:solidFill>
            <a:srgbClr val="FFFFFF">
              <a:alpha val="88000"/>
            </a:srgbClr>
          </a:solidFill>
        </p:spPr>
        <p:txBody>
          <a:bodyPr wrap="none" rtlCol="0">
            <a:spAutoFit/>
          </a:bodyPr>
          <a:lstStyle/>
          <a:p>
            <a:r>
              <a:rPr lang="en-US" sz="1000" dirty="0"/>
              <a:t>3. Return access token</a:t>
            </a:r>
          </a:p>
        </p:txBody>
      </p:sp>
      <p:sp>
        <p:nvSpPr>
          <p:cNvPr id="27" name="TextBox 26"/>
          <p:cNvSpPr txBox="1"/>
          <p:nvPr/>
        </p:nvSpPr>
        <p:spPr>
          <a:xfrm>
            <a:off x="628677" y="3227513"/>
            <a:ext cx="1507466" cy="646331"/>
          </a:xfrm>
          <a:prstGeom prst="rect">
            <a:avLst/>
          </a:prstGeom>
          <a:noFill/>
        </p:spPr>
        <p:txBody>
          <a:bodyPr wrap="square" rtlCol="0">
            <a:spAutoFit/>
          </a:bodyPr>
          <a:lstStyle/>
          <a:p>
            <a:pPr algn="ctr"/>
            <a:r>
              <a:rPr lang="en-US" sz="1200" dirty="0"/>
              <a:t>Login with IBM Cloud Video name and password</a:t>
            </a:r>
          </a:p>
        </p:txBody>
      </p:sp>
      <p:cxnSp>
        <p:nvCxnSpPr>
          <p:cNvPr id="28" name="Straight Arrow Connector 27"/>
          <p:cNvCxnSpPr>
            <a:endCxn id="27" idx="3"/>
          </p:cNvCxnSpPr>
          <p:nvPr/>
        </p:nvCxnSpPr>
        <p:spPr>
          <a:xfrm flipH="1">
            <a:off x="2136143" y="3534611"/>
            <a:ext cx="1871002" cy="16068"/>
          </a:xfrm>
          <a:prstGeom prst="straightConnector1">
            <a:avLst/>
          </a:prstGeom>
          <a:ln w="190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721198" y="6232400"/>
            <a:ext cx="1967205" cy="307777"/>
          </a:xfrm>
          <a:prstGeom prst="rect">
            <a:avLst/>
          </a:prstGeom>
          <a:solidFill>
            <a:srgbClr val="FFFFFF"/>
          </a:solidFill>
        </p:spPr>
        <p:txBody>
          <a:bodyPr wrap="none" rtlCol="0">
            <a:spAutoFit/>
          </a:bodyPr>
          <a:lstStyle/>
          <a:p>
            <a:r>
              <a:rPr lang="en-US" sz="1400" dirty="0"/>
              <a:t>Client Credentials flow</a:t>
            </a:r>
          </a:p>
        </p:txBody>
      </p:sp>
      <p:sp>
        <p:nvSpPr>
          <p:cNvPr id="34" name="TextBox 33"/>
          <p:cNvSpPr txBox="1"/>
          <p:nvPr/>
        </p:nvSpPr>
        <p:spPr>
          <a:xfrm>
            <a:off x="2146963" y="6232401"/>
            <a:ext cx="1111202" cy="307777"/>
          </a:xfrm>
          <a:prstGeom prst="rect">
            <a:avLst/>
          </a:prstGeom>
          <a:solidFill>
            <a:srgbClr val="FFFFFF"/>
          </a:solidFill>
        </p:spPr>
        <p:txBody>
          <a:bodyPr wrap="none" rtlCol="0">
            <a:spAutoFit/>
          </a:bodyPr>
          <a:lstStyle/>
          <a:p>
            <a:r>
              <a:rPr lang="en-US" sz="1400" dirty="0"/>
              <a:t>Implicit flow</a:t>
            </a:r>
          </a:p>
        </p:txBody>
      </p:sp>
      <p:sp>
        <p:nvSpPr>
          <p:cNvPr id="35" name="TextBox 34"/>
          <p:cNvSpPr txBox="1"/>
          <p:nvPr/>
        </p:nvSpPr>
        <p:spPr>
          <a:xfrm>
            <a:off x="5274756" y="6241251"/>
            <a:ext cx="1598515" cy="307777"/>
          </a:xfrm>
          <a:prstGeom prst="rect">
            <a:avLst/>
          </a:prstGeom>
          <a:solidFill>
            <a:srgbClr val="FFFFFF"/>
          </a:solidFill>
        </p:spPr>
        <p:txBody>
          <a:bodyPr wrap="none" rtlCol="0">
            <a:spAutoFit/>
          </a:bodyPr>
          <a:lstStyle/>
          <a:p>
            <a:r>
              <a:rPr lang="en-US" sz="1400" dirty="0"/>
              <a:t>Authorization flow</a:t>
            </a:r>
          </a:p>
        </p:txBody>
      </p:sp>
      <p:pic>
        <p:nvPicPr>
          <p:cNvPr id="36" name="Picture 21" descr="C:\IBM\!!WE_Clip-art_2014\Security\Key.e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2939" y="3795760"/>
            <a:ext cx="481237" cy="20724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1" descr="C:\IBM\!!WE_Clip-art_2014\Security\Key.e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7825" y="5075836"/>
            <a:ext cx="481237" cy="20724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1" descr="C:\IBM\!!WE_Clip-art_2014\Security\Key.e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4731" y="4141063"/>
            <a:ext cx="481237" cy="2072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1" descr="C:\IBM\!!WE_Clip-art_2014\Security\Key.e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323" y="4304453"/>
            <a:ext cx="481237" cy="207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433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Channel API</a:t>
            </a:r>
          </a:p>
        </p:txBody>
      </p:sp>
      <p:sp>
        <p:nvSpPr>
          <p:cNvPr id="3" name="Content Placeholder 2"/>
          <p:cNvSpPr>
            <a:spLocks noGrp="1"/>
          </p:cNvSpPr>
          <p:nvPr>
            <p:ph idx="1"/>
          </p:nvPr>
        </p:nvSpPr>
        <p:spPr/>
        <p:txBody>
          <a:bodyPr/>
          <a:lstStyle/>
          <a:p>
            <a:pPr>
              <a:buNone/>
            </a:pPr>
            <a:r>
              <a:rPr lang="en-US" dirty="0"/>
              <a:t>The Channel API provides a large set of functions for managing channels and videos</a:t>
            </a:r>
          </a:p>
          <a:p>
            <a:pPr lvl="3">
              <a:buNone/>
            </a:pPr>
            <a:r>
              <a:rPr lang="en-US" dirty="0">
                <a:solidFill>
                  <a:schemeClr val="bg1"/>
                </a:solidFill>
              </a:rPr>
              <a:t>(Functions covered in the workshop are in </a:t>
            </a:r>
            <a:r>
              <a:rPr lang="en-US" b="1" dirty="0">
                <a:solidFill>
                  <a:schemeClr val="bg1"/>
                </a:solidFill>
              </a:rPr>
              <a:t>bold)</a:t>
            </a:r>
          </a:p>
        </p:txBody>
      </p:sp>
      <p:graphicFrame>
        <p:nvGraphicFramePr>
          <p:cNvPr id="4" name="Table 3"/>
          <p:cNvGraphicFramePr>
            <a:graphicFrameLocks noGrp="1"/>
          </p:cNvGraphicFramePr>
          <p:nvPr>
            <p:extLst>
              <p:ext uri="{D42A27DB-BD31-4B8C-83A1-F6EECF244321}">
                <p14:modId xmlns:p14="http://schemas.microsoft.com/office/powerpoint/2010/main" val="1393268405"/>
              </p:ext>
            </p:extLst>
          </p:nvPr>
        </p:nvGraphicFramePr>
        <p:xfrm>
          <a:off x="914400" y="2286000"/>
          <a:ext cx="10271760" cy="3657600"/>
        </p:xfrm>
        <a:graphic>
          <a:graphicData uri="http://schemas.openxmlformats.org/drawingml/2006/table">
            <a:tbl>
              <a:tblPr firstRow="1" bandRow="1">
                <a:tableStyleId>{2D5ABB26-0587-4C30-8999-92F81FD0307C}</a:tableStyleId>
              </a:tblPr>
              <a:tblGrid>
                <a:gridCol w="5135880">
                  <a:extLst>
                    <a:ext uri="{9D8B030D-6E8A-4147-A177-3AD203B41FA5}">
                      <a16:colId xmlns:a16="http://schemas.microsoft.com/office/drawing/2014/main" val="20000"/>
                    </a:ext>
                  </a:extLst>
                </a:gridCol>
                <a:gridCol w="5135880">
                  <a:extLst>
                    <a:ext uri="{9D8B030D-6E8A-4147-A177-3AD203B41FA5}">
                      <a16:colId xmlns:a16="http://schemas.microsoft.com/office/drawing/2014/main" val="20001"/>
                    </a:ext>
                  </a:extLst>
                </a:gridCol>
              </a:tblGrid>
              <a:tr h="3397674">
                <a:tc>
                  <a:txBody>
                    <a:bodyPr/>
                    <a:lstStyle/>
                    <a:p>
                      <a:pPr marL="285750" indent="-285750">
                        <a:buFont typeface="Arial" panose="020B0604020202020204" pitchFamily="34" charset="0"/>
                        <a:buChar char="•"/>
                      </a:pPr>
                      <a:r>
                        <a:rPr lang="en-US" sz="1800" b="1" dirty="0"/>
                        <a:t>List a user’s channels</a:t>
                      </a:r>
                    </a:p>
                    <a:p>
                      <a:pPr marL="285750" indent="-285750">
                        <a:buFont typeface="Arial" panose="020B0604020202020204" pitchFamily="34" charset="0"/>
                        <a:buChar char="•"/>
                      </a:pPr>
                      <a:r>
                        <a:rPr lang="en-US" sz="1800" b="1" dirty="0"/>
                        <a:t>Retrieve channel details</a:t>
                      </a:r>
                    </a:p>
                    <a:p>
                      <a:pPr marL="742950" lvl="1" indent="-285750">
                        <a:buFont typeface="Arial" panose="020B0604020202020204" pitchFamily="34" charset="0"/>
                        <a:buChar char="•"/>
                      </a:pPr>
                      <a:r>
                        <a:rPr lang="en-US" sz="1800" b="1" dirty="0"/>
                        <a:t>Title</a:t>
                      </a:r>
                    </a:p>
                    <a:p>
                      <a:pPr marL="742950" lvl="1" indent="-285750">
                        <a:buFont typeface="Arial" panose="020B0604020202020204" pitchFamily="34" charset="0"/>
                        <a:buChar char="•"/>
                      </a:pPr>
                      <a:r>
                        <a:rPr lang="en-US" sz="1800" dirty="0"/>
                        <a:t>Owner</a:t>
                      </a:r>
                    </a:p>
                    <a:p>
                      <a:pPr marL="742950" lvl="1" indent="-285750">
                        <a:buFont typeface="Arial" panose="020B0604020202020204" pitchFamily="34" charset="0"/>
                        <a:buChar char="•"/>
                      </a:pPr>
                      <a:r>
                        <a:rPr lang="en-US" sz="1800" dirty="0"/>
                        <a:t>Description</a:t>
                      </a:r>
                    </a:p>
                    <a:p>
                      <a:pPr marL="742950" lvl="1" indent="-285750">
                        <a:buFont typeface="Arial" panose="020B0604020202020204" pitchFamily="34" charset="0"/>
                        <a:buChar char="•"/>
                      </a:pPr>
                      <a:r>
                        <a:rPr lang="en-US" sz="1800" dirty="0"/>
                        <a:t>Status</a:t>
                      </a:r>
                    </a:p>
                    <a:p>
                      <a:pPr marL="742950" lvl="1" indent="-285750">
                        <a:buFont typeface="Arial" panose="020B0604020202020204" pitchFamily="34" charset="0"/>
                        <a:buChar char="•"/>
                      </a:pPr>
                      <a:r>
                        <a:rPr lang="en-US" sz="1800" dirty="0"/>
                        <a:t>Viewing statistics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Edit channel details</a:t>
                      </a:r>
                    </a:p>
                    <a:p>
                      <a:pPr marL="285750" lvl="0" indent="-285750">
                        <a:buFont typeface="Arial" panose="020B0604020202020204" pitchFamily="34" charset="0"/>
                        <a:buChar char="•"/>
                      </a:pPr>
                      <a:r>
                        <a:rPr lang="en-US" sz="1800" b="1" dirty="0"/>
                        <a:t>List channel videos</a:t>
                      </a:r>
                    </a:p>
                    <a:p>
                      <a:pPr marL="285750" lvl="0" indent="-285750">
                        <a:buFont typeface="Arial" panose="020B0604020202020204" pitchFamily="34" charset="0"/>
                        <a:buChar char="•"/>
                      </a:pPr>
                      <a:r>
                        <a:rPr lang="en-US" sz="1800" b="1" dirty="0"/>
                        <a:t>List channel scheduled events</a:t>
                      </a:r>
                    </a:p>
                    <a:p>
                      <a:pPr marL="285750" lvl="0" indent="-285750">
                        <a:buFont typeface="Arial" panose="020B0604020202020204" pitchFamily="34" charset="0"/>
                        <a:buChar char="•"/>
                      </a:pPr>
                      <a:r>
                        <a:rPr lang="en-US" sz="1800" dirty="0"/>
                        <a:t>Create hooks for channel events</a:t>
                      </a:r>
                    </a:p>
                    <a:p>
                      <a:pPr marL="285750" lvl="0" indent="-285750">
                        <a:buFont typeface="Arial" panose="020B0604020202020204" pitchFamily="34" charset="0"/>
                        <a:buChar char="•"/>
                      </a:pPr>
                      <a:r>
                        <a:rPr lang="en-US" sz="1800" b="1" dirty="0"/>
                        <a:t>Create</a:t>
                      </a:r>
                      <a:r>
                        <a:rPr lang="en-US" sz="1800" dirty="0"/>
                        <a:t> and delete channels</a:t>
                      </a:r>
                    </a:p>
                    <a:p>
                      <a:pPr marL="285750" lvl="0" indent="-285750">
                        <a:buFont typeface="Arial" panose="020B0604020202020204" pitchFamily="34" charset="0"/>
                        <a:buChar char="•"/>
                      </a:pPr>
                      <a:r>
                        <a:rPr lang="en-US" sz="1800" b="1" dirty="0"/>
                        <a:t>OAuth security options</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Branding and logo management</a:t>
                      </a:r>
                    </a:p>
                    <a:p>
                      <a:pPr marL="285750" lvl="0" indent="-285750">
                        <a:buFont typeface="Arial" panose="020B0604020202020204" pitchFamily="34" charset="0"/>
                        <a:buChar char="•"/>
                      </a:pPr>
                      <a:r>
                        <a:rPr lang="en-US" sz="1800" dirty="0"/>
                        <a:t>Update channel background</a:t>
                      </a:r>
                    </a:p>
                    <a:p>
                      <a:pPr marL="285750" lvl="0" indent="-285750">
                        <a:buFont typeface="Arial" panose="020B0604020202020204" pitchFamily="34" charset="0"/>
                        <a:buChar char="•"/>
                      </a:pPr>
                      <a:r>
                        <a:rPr lang="en-US" sz="1800" dirty="0"/>
                        <a:t>Manage user access and roles</a:t>
                      </a:r>
                    </a:p>
                    <a:p>
                      <a:pPr marL="285750" indent="-285750">
                        <a:buFont typeface="Arial" panose="020B0604020202020204" pitchFamily="34" charset="0"/>
                        <a:buChar char="•"/>
                      </a:pPr>
                      <a:r>
                        <a:rPr lang="en-US" sz="1800" b="1" dirty="0"/>
                        <a:t>Manage streaming quality</a:t>
                      </a:r>
                    </a:p>
                    <a:p>
                      <a:pPr marL="285750" indent="-285750">
                        <a:buFont typeface="Arial" panose="020B0604020202020204" pitchFamily="34" charset="0"/>
                        <a:buChar char="•"/>
                      </a:pPr>
                      <a:r>
                        <a:rPr lang="en-US" sz="1800" dirty="0"/>
                        <a:t>Operations to adjust recordings</a:t>
                      </a:r>
                    </a:p>
                    <a:p>
                      <a:pPr marL="285750" indent="-285750">
                        <a:buFont typeface="Arial" panose="020B0604020202020204" pitchFamily="34" charset="0"/>
                        <a:buChar char="•"/>
                      </a:pPr>
                      <a:r>
                        <a:rPr lang="en-US" sz="1800" b="1" dirty="0"/>
                        <a:t>Retrieve video details</a:t>
                      </a:r>
                    </a:p>
                    <a:p>
                      <a:pPr marL="742950" lvl="1" indent="-285750">
                        <a:buFont typeface="Arial" panose="020B0604020202020204" pitchFamily="34" charset="0"/>
                        <a:buChar char="•"/>
                      </a:pPr>
                      <a:r>
                        <a:rPr lang="en-US" sz="1800" b="1" dirty="0"/>
                        <a:t>Title</a:t>
                      </a:r>
                    </a:p>
                    <a:p>
                      <a:pPr marL="742950" lvl="1" indent="-285750">
                        <a:buFont typeface="Arial" panose="020B0604020202020204" pitchFamily="34" charset="0"/>
                        <a:buChar char="•"/>
                      </a:pPr>
                      <a:r>
                        <a:rPr lang="en-US" sz="1800" dirty="0"/>
                        <a:t>Description</a:t>
                      </a:r>
                    </a:p>
                    <a:p>
                      <a:pPr marL="742950" lvl="1" indent="-285750">
                        <a:buFont typeface="Arial" panose="020B0604020202020204" pitchFamily="34" charset="0"/>
                        <a:buChar char="•"/>
                      </a:pPr>
                      <a:r>
                        <a:rPr lang="en-US" sz="1800" dirty="0"/>
                        <a:t>Length</a:t>
                      </a:r>
                    </a:p>
                    <a:p>
                      <a:pPr marL="742950" lvl="1" indent="-285750">
                        <a:buFont typeface="Arial" panose="020B0604020202020204" pitchFamily="34" charset="0"/>
                        <a:buChar char="•"/>
                      </a:pPr>
                      <a:r>
                        <a:rPr lang="en-US" sz="1800" dirty="0"/>
                        <a:t>Number of views</a:t>
                      </a:r>
                    </a:p>
                    <a:p>
                      <a:pPr marL="285750" lvl="0" indent="-285750">
                        <a:buFont typeface="Arial" panose="020B0604020202020204" pitchFamily="34" charset="0"/>
                        <a:buChar char="•"/>
                      </a:pPr>
                      <a:r>
                        <a:rPr lang="en-US" sz="1800" dirty="0"/>
                        <a:t>Edit video details</a:t>
                      </a:r>
                    </a:p>
                    <a:p>
                      <a:pPr marL="285750" lvl="0" indent="-285750">
                        <a:buFont typeface="Arial" panose="020B0604020202020204" pitchFamily="34" charset="0"/>
                        <a:buChar char="•"/>
                      </a:pPr>
                      <a:r>
                        <a:rPr lang="en-US" sz="1800" dirty="0"/>
                        <a:t>Download, </a:t>
                      </a:r>
                      <a:r>
                        <a:rPr lang="en-US" sz="1800" b="1" dirty="0"/>
                        <a:t>upload</a:t>
                      </a:r>
                      <a:r>
                        <a:rPr lang="en-US" sz="1800" dirty="0"/>
                        <a:t> and delete videos</a:t>
                      </a:r>
                    </a:p>
                    <a:p>
                      <a:pPr marL="285750" lvl="0" indent="-285750">
                        <a:buFont typeface="Arial" panose="020B0604020202020204" pitchFamily="34" charset="0"/>
                        <a:buChar char="•"/>
                      </a:pPr>
                      <a:r>
                        <a:rPr lang="en-US" sz="1800" dirty="0"/>
                        <a:t>Manage video expiration</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6622868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Mechanics</a:t>
            </a:r>
          </a:p>
        </p:txBody>
      </p:sp>
      <p:sp>
        <p:nvSpPr>
          <p:cNvPr id="3" name="Content Placeholder 2"/>
          <p:cNvSpPr>
            <a:spLocks noGrp="1"/>
          </p:cNvSpPr>
          <p:nvPr>
            <p:ph idx="1"/>
          </p:nvPr>
        </p:nvSpPr>
        <p:spPr/>
        <p:txBody>
          <a:bodyPr/>
          <a:lstStyle/>
          <a:p>
            <a:pPr>
              <a:buNone/>
            </a:pPr>
            <a:r>
              <a:rPr lang="en-US" dirty="0"/>
              <a:t>The Authorization Flow that will be implemented has a number of parts in the flow sequence</a:t>
            </a:r>
          </a:p>
          <a:p>
            <a:pPr>
              <a:buNone/>
            </a:pPr>
            <a:r>
              <a:rPr lang="en-US" dirty="0"/>
              <a:t>Let’s start with the URL on the home page:</a:t>
            </a:r>
          </a:p>
          <a:p>
            <a:pPr lvl="1"/>
            <a:r>
              <a:rPr lang="en-US" dirty="0"/>
              <a:t>href=</a:t>
            </a:r>
            <a:r>
              <a:rPr lang="en-US" i="1" dirty="0"/>
              <a:t>"</a:t>
            </a:r>
            <a:r>
              <a:rPr lang="en-US" i="1" dirty="0">
                <a:solidFill>
                  <a:schemeClr val="accent6">
                    <a:lumMod val="75000"/>
                  </a:schemeClr>
                </a:solidFill>
              </a:rPr>
              <a:t>https://www.ustream.tv/oauth2/authorize</a:t>
            </a:r>
            <a:r>
              <a:rPr lang="en-US" i="1" dirty="0"/>
              <a:t>?</a:t>
            </a:r>
            <a:r>
              <a:rPr lang="en-US" i="1" dirty="0">
                <a:solidFill>
                  <a:srgbClr val="CC9B00"/>
                </a:solidFill>
              </a:rPr>
              <a:t>response_type=code</a:t>
            </a:r>
            <a:r>
              <a:rPr lang="en-US" i="1" dirty="0"/>
              <a:t>&amp;</a:t>
            </a:r>
            <a:r>
              <a:rPr lang="en-US" i="1" dirty="0">
                <a:solidFill>
                  <a:srgbClr val="009A46"/>
                </a:solidFill>
              </a:rPr>
              <a:t>client_id=1c24beffd05bf89a46bca3cf164d3cda1d4101d9</a:t>
            </a:r>
            <a:r>
              <a:rPr lang="en-US" i="1" dirty="0"/>
              <a:t>&amp;</a:t>
            </a:r>
            <a:r>
              <a:rPr lang="en-US" i="1" dirty="0">
                <a:solidFill>
                  <a:srgbClr val="A20000"/>
                </a:solidFill>
              </a:rPr>
              <a:t>redirect_uri=https://geo-videodemo-php-1955.mybluemix.net/get_access_token</a:t>
            </a:r>
            <a:r>
              <a:rPr lang="en-US" i="1" dirty="0"/>
              <a:t>&amp;</a:t>
            </a:r>
            <a:r>
              <a:rPr lang="en-US" i="1" dirty="0">
                <a:solidFill>
                  <a:srgbClr val="A365D1"/>
                </a:solidFill>
              </a:rPr>
              <a:t>device_name=D200</a:t>
            </a:r>
            <a:r>
              <a:rPr lang="en-US" i="1" dirty="0"/>
              <a:t>&amp;</a:t>
            </a:r>
            <a:r>
              <a:rPr lang="en-US" i="1" dirty="0">
                <a:solidFill>
                  <a:srgbClr val="B4DE86"/>
                </a:solidFill>
              </a:rPr>
              <a:t>scope=offline+broadcaster</a:t>
            </a:r>
            <a:r>
              <a:rPr lang="en-US" i="1" dirty="0"/>
              <a:t>&amp;</a:t>
            </a:r>
            <a:r>
              <a:rPr lang="en-US" i="1" dirty="0">
                <a:solidFill>
                  <a:srgbClr val="FFCC29"/>
                </a:solidFill>
              </a:rPr>
              <a:t>state=WWBP</a:t>
            </a:r>
            <a:r>
              <a:rPr lang="en-US" i="1" dirty="0"/>
              <a:t>"</a:t>
            </a:r>
          </a:p>
          <a:p>
            <a:pPr>
              <a:buNone/>
            </a:pPr>
            <a:r>
              <a:rPr lang="en-US" dirty="0"/>
              <a:t>The </a:t>
            </a:r>
            <a:r>
              <a:rPr lang="en-US" dirty="0" err="1"/>
              <a:t>client_id</a:t>
            </a:r>
            <a:r>
              <a:rPr lang="en-US" dirty="0"/>
              <a:t> and </a:t>
            </a:r>
            <a:r>
              <a:rPr lang="en-US" dirty="0" err="1"/>
              <a:t>redirect_uri</a:t>
            </a:r>
            <a:r>
              <a:rPr lang="en-US" dirty="0"/>
              <a:t> are both part of the credentials definition in the account</a:t>
            </a:r>
          </a:p>
          <a:p>
            <a:endParaRPr lang="en-US" dirty="0"/>
          </a:p>
          <a:p>
            <a:endParaRPr lang="en-US" dirty="0"/>
          </a:p>
          <a:p>
            <a:endParaRPr lang="en-US" dirty="0"/>
          </a:p>
          <a:p>
            <a:endParaRPr lang="en-US" dirty="0"/>
          </a:p>
          <a:p>
            <a:pPr>
              <a:buNone/>
            </a:pPr>
            <a:r>
              <a:rPr lang="en-US" dirty="0"/>
              <a:t>The </a:t>
            </a:r>
            <a:r>
              <a:rPr lang="en-US" dirty="0" err="1"/>
              <a:t>redirect_uri</a:t>
            </a:r>
            <a:r>
              <a:rPr lang="en-US" dirty="0"/>
              <a:t> specified in the authorization URL must match what’s defined in the account.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289" y="4104657"/>
            <a:ext cx="5052498" cy="1060034"/>
          </a:xfrm>
          <a:prstGeom prst="rect">
            <a:avLst/>
          </a:prstGeom>
        </p:spPr>
      </p:pic>
      <p:cxnSp>
        <p:nvCxnSpPr>
          <p:cNvPr id="7" name="Straight Arrow Connector 6"/>
          <p:cNvCxnSpPr/>
          <p:nvPr/>
        </p:nvCxnSpPr>
        <p:spPr>
          <a:xfrm flipH="1" flipV="1">
            <a:off x="5597233" y="4769427"/>
            <a:ext cx="1271156" cy="1"/>
          </a:xfrm>
          <a:prstGeom prst="straightConnector1">
            <a:avLst/>
          </a:prstGeom>
          <a:ln w="31750">
            <a:solidFill>
              <a:schemeClr val="tx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5604159" y="4277586"/>
            <a:ext cx="1271156" cy="1"/>
          </a:xfrm>
          <a:prstGeom prst="straightConnector1">
            <a:avLst/>
          </a:prstGeom>
          <a:ln w="31750">
            <a:solidFill>
              <a:schemeClr val="tx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9692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Basics</a:t>
            </a:r>
          </a:p>
        </p:txBody>
      </p:sp>
      <p:sp>
        <p:nvSpPr>
          <p:cNvPr id="3" name="Content Placeholder 2"/>
          <p:cNvSpPr>
            <a:spLocks noGrp="1"/>
          </p:cNvSpPr>
          <p:nvPr>
            <p:ph idx="1"/>
          </p:nvPr>
        </p:nvSpPr>
        <p:spPr/>
        <p:txBody>
          <a:bodyPr/>
          <a:lstStyle/>
          <a:p>
            <a:pPr>
              <a:buNone/>
            </a:pPr>
            <a:r>
              <a:rPr lang="en-US" dirty="0"/>
              <a:t>Additions will be made to the project to support the OAuth topology</a:t>
            </a:r>
          </a:p>
          <a:p>
            <a:pPr>
              <a:buNone/>
            </a:pPr>
            <a:r>
              <a:rPr lang="en-US" dirty="0"/>
              <a:t>A new folder is created at the top of the project matching the name of the redirect URI</a:t>
            </a:r>
          </a:p>
          <a:p>
            <a:pPr>
              <a:buNone/>
            </a:pPr>
            <a:r>
              <a:rPr lang="en-US" dirty="0"/>
              <a:t>A new home page is created as the landing location</a:t>
            </a:r>
          </a:p>
          <a:p>
            <a:pPr>
              <a:buNone/>
            </a:pPr>
            <a:r>
              <a:rPr lang="en-US" dirty="0"/>
              <a:t>A PHP script will be created to use the returned authentication code to acquire an access token</a:t>
            </a:r>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569" y="3285194"/>
            <a:ext cx="3797375" cy="2128831"/>
          </a:xfrm>
          <a:prstGeom prst="rect">
            <a:avLst/>
          </a:prstGeom>
          <a:ln>
            <a:solidFill>
              <a:schemeClr val="accent1">
                <a:shade val="50000"/>
              </a:schemeClr>
            </a:solidFill>
          </a:ln>
        </p:spPr>
      </p:pic>
      <p:pic>
        <p:nvPicPr>
          <p:cNvPr id="5" name="Picture 11" descr="C:\IBM\!!WE_Clip-art_2014\Business\Bank_vault.e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4440" y="3350397"/>
            <a:ext cx="1035050" cy="787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C:\IBM\!!WE_Clip-art_2014\Business\Bank_vault.e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4417" y="3405721"/>
            <a:ext cx="1035050" cy="787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IBM\!!WE_Clip-art_2014\Tablets\iPad_white_M.e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5663" y="5338841"/>
            <a:ext cx="1368000" cy="1053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799163" y="3042620"/>
            <a:ext cx="1965603" cy="307777"/>
          </a:xfrm>
          <a:prstGeom prst="rect">
            <a:avLst/>
          </a:prstGeom>
          <a:noFill/>
        </p:spPr>
        <p:txBody>
          <a:bodyPr wrap="none" rtlCol="0">
            <a:spAutoFit/>
          </a:bodyPr>
          <a:lstStyle/>
          <a:p>
            <a:r>
              <a:rPr lang="en-US" sz="1400" dirty="0"/>
              <a:t>Authorization endpoint</a:t>
            </a:r>
          </a:p>
        </p:txBody>
      </p:sp>
      <p:sp>
        <p:nvSpPr>
          <p:cNvPr id="9" name="TextBox 8"/>
          <p:cNvSpPr txBox="1"/>
          <p:nvPr/>
        </p:nvSpPr>
        <p:spPr>
          <a:xfrm>
            <a:off x="10583193" y="3097943"/>
            <a:ext cx="1397498" cy="307777"/>
          </a:xfrm>
          <a:prstGeom prst="rect">
            <a:avLst/>
          </a:prstGeom>
          <a:noFill/>
        </p:spPr>
        <p:txBody>
          <a:bodyPr wrap="none" rtlCol="0">
            <a:spAutoFit/>
          </a:bodyPr>
          <a:lstStyle/>
          <a:p>
            <a:r>
              <a:rPr lang="en-US" sz="1400" dirty="0"/>
              <a:t>Token endpoint</a:t>
            </a:r>
          </a:p>
        </p:txBody>
      </p:sp>
      <p:cxnSp>
        <p:nvCxnSpPr>
          <p:cNvPr id="10" name="Curved Connector 9"/>
          <p:cNvCxnSpPr>
            <a:stCxn id="7" idx="1"/>
            <a:endCxn id="5" idx="2"/>
          </p:cNvCxnSpPr>
          <p:nvPr/>
        </p:nvCxnSpPr>
        <p:spPr>
          <a:xfrm rot="10800000">
            <a:off x="5781965" y="4137797"/>
            <a:ext cx="1343698" cy="1727544"/>
          </a:xfrm>
          <a:prstGeom prst="curvedConnector2">
            <a:avLst/>
          </a:prstGeom>
          <a:ln w="19050">
            <a:solidFill>
              <a:schemeClr val="accent1">
                <a:lumMod val="25000"/>
              </a:schemeClr>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1" name="Picture 2" descr="C:\IBM\!!WE_Clip-art_2014\Tablets\iPad_white_M.e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9343" y="3874557"/>
            <a:ext cx="1017191" cy="78143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urved Connector 11"/>
          <p:cNvCxnSpPr>
            <a:stCxn id="11" idx="3"/>
            <a:endCxn id="6" idx="1"/>
          </p:cNvCxnSpPr>
          <p:nvPr/>
        </p:nvCxnSpPr>
        <p:spPr>
          <a:xfrm flipV="1">
            <a:off x="8096534" y="3799421"/>
            <a:ext cx="2667883" cy="465852"/>
          </a:xfrm>
          <a:prstGeom prst="curvedConnector3">
            <a:avLst>
              <a:gd name="adj1" fmla="val 50000"/>
            </a:avLst>
          </a:prstGeom>
          <a:ln w="19050">
            <a:solidFill>
              <a:schemeClr val="accent1">
                <a:lumMod val="2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6" idx="2"/>
            <a:endCxn id="7" idx="3"/>
          </p:cNvCxnSpPr>
          <p:nvPr/>
        </p:nvCxnSpPr>
        <p:spPr>
          <a:xfrm rot="5400000">
            <a:off x="9051693" y="3635092"/>
            <a:ext cx="1672220" cy="2788279"/>
          </a:xfrm>
          <a:prstGeom prst="curvedConnector2">
            <a:avLst/>
          </a:prstGeom>
          <a:ln w="19050">
            <a:solidFill>
              <a:schemeClr val="accent1">
                <a:lumMod val="2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278711" y="5094086"/>
            <a:ext cx="1364476" cy="246221"/>
          </a:xfrm>
          <a:prstGeom prst="rect">
            <a:avLst/>
          </a:prstGeom>
          <a:noFill/>
        </p:spPr>
        <p:txBody>
          <a:bodyPr wrap="none" rtlCol="0">
            <a:spAutoFit/>
          </a:bodyPr>
          <a:lstStyle/>
          <a:p>
            <a:r>
              <a:rPr lang="en-US" sz="1000" dirty="0"/>
              <a:t>1. Link </a:t>
            </a:r>
            <a:r>
              <a:rPr lang="en-US" sz="1000" dirty="0" err="1"/>
              <a:t>auth</a:t>
            </a:r>
            <a:r>
              <a:rPr lang="en-US" sz="1000" dirty="0"/>
              <a:t> endpoint</a:t>
            </a:r>
          </a:p>
        </p:txBody>
      </p:sp>
      <p:sp>
        <p:nvSpPr>
          <p:cNvPr id="15" name="TextBox 14"/>
          <p:cNvSpPr txBox="1"/>
          <p:nvPr/>
        </p:nvSpPr>
        <p:spPr>
          <a:xfrm>
            <a:off x="6963810" y="3411880"/>
            <a:ext cx="1266117" cy="400110"/>
          </a:xfrm>
          <a:prstGeom prst="rect">
            <a:avLst/>
          </a:prstGeom>
          <a:noFill/>
        </p:spPr>
        <p:txBody>
          <a:bodyPr wrap="square" rtlCol="0">
            <a:spAutoFit/>
          </a:bodyPr>
          <a:lstStyle/>
          <a:p>
            <a:r>
              <a:rPr lang="en-US" sz="1000" dirty="0"/>
              <a:t>2. Redirect to call </a:t>
            </a:r>
          </a:p>
          <a:p>
            <a:r>
              <a:rPr lang="en-US" sz="1000" dirty="0"/>
              <a:t>    token endpoint</a:t>
            </a:r>
          </a:p>
        </p:txBody>
      </p:sp>
      <p:sp>
        <p:nvSpPr>
          <p:cNvPr id="16" name="TextBox 15"/>
          <p:cNvSpPr txBox="1"/>
          <p:nvPr/>
        </p:nvSpPr>
        <p:spPr>
          <a:xfrm>
            <a:off x="8710707" y="5167804"/>
            <a:ext cx="1487908" cy="246221"/>
          </a:xfrm>
          <a:prstGeom prst="rect">
            <a:avLst/>
          </a:prstGeom>
          <a:solidFill>
            <a:srgbClr val="FFFFFF">
              <a:alpha val="88000"/>
            </a:srgbClr>
          </a:solidFill>
        </p:spPr>
        <p:txBody>
          <a:bodyPr wrap="none" rtlCol="0">
            <a:spAutoFit/>
          </a:bodyPr>
          <a:lstStyle/>
          <a:p>
            <a:r>
              <a:rPr lang="en-US" sz="1000" dirty="0"/>
              <a:t>3. Return access token</a:t>
            </a:r>
          </a:p>
        </p:txBody>
      </p:sp>
      <p:pic>
        <p:nvPicPr>
          <p:cNvPr id="19" name="Picture 21" descr="C:\IBM\!!WE_Clip-art_2014\Security\Key.e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7378" y="5457132"/>
            <a:ext cx="481237" cy="20724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urved Connector 19"/>
          <p:cNvCxnSpPr>
            <a:stCxn id="5" idx="3"/>
            <a:endCxn id="11" idx="1"/>
          </p:cNvCxnSpPr>
          <p:nvPr/>
        </p:nvCxnSpPr>
        <p:spPr>
          <a:xfrm>
            <a:off x="6299490" y="3744097"/>
            <a:ext cx="779853" cy="521176"/>
          </a:xfrm>
          <a:prstGeom prst="curvedConnector3">
            <a:avLst>
              <a:gd name="adj1" fmla="val 50000"/>
            </a:avLst>
          </a:prstGeom>
          <a:ln w="19050">
            <a:solidFill>
              <a:schemeClr val="accent1">
                <a:lumMod val="25000"/>
              </a:schemeClr>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8" name="Picture 21" descr="C:\IBM\!!WE_Clip-art_2014\Security\Key.e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4630" y="3958975"/>
            <a:ext cx="481237" cy="20724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6574940" y="4635035"/>
            <a:ext cx="1992853" cy="246221"/>
          </a:xfrm>
          <a:prstGeom prst="rect">
            <a:avLst/>
          </a:prstGeom>
          <a:noFill/>
        </p:spPr>
        <p:txBody>
          <a:bodyPr wrap="none" rtlCol="0">
            <a:spAutoFit/>
          </a:bodyPr>
          <a:lstStyle/>
          <a:p>
            <a:r>
              <a:rPr lang="en-US" sz="1000" b="1" dirty="0">
                <a:solidFill>
                  <a:schemeClr val="bg1"/>
                </a:solidFill>
              </a:rPr>
              <a:t>./</a:t>
            </a:r>
            <a:r>
              <a:rPr lang="en-US" sz="1000" b="1" dirty="0" err="1">
                <a:solidFill>
                  <a:schemeClr val="bg1"/>
                </a:solidFill>
              </a:rPr>
              <a:t>get_access_token</a:t>
            </a:r>
            <a:r>
              <a:rPr lang="en-US" sz="1000" b="1" dirty="0">
                <a:solidFill>
                  <a:schemeClr val="bg1"/>
                </a:solidFill>
              </a:rPr>
              <a:t>/</a:t>
            </a:r>
            <a:r>
              <a:rPr lang="en-US" sz="1000" b="1" dirty="0" err="1">
                <a:solidFill>
                  <a:schemeClr val="bg1"/>
                </a:solidFill>
              </a:rPr>
              <a:t>index.php</a:t>
            </a:r>
            <a:endParaRPr lang="en-US" sz="1000" b="1" dirty="0">
              <a:solidFill>
                <a:schemeClr val="bg1"/>
              </a:solidFill>
            </a:endParaRPr>
          </a:p>
        </p:txBody>
      </p:sp>
      <p:sp>
        <p:nvSpPr>
          <p:cNvPr id="26" name="TextBox 25"/>
          <p:cNvSpPr txBox="1"/>
          <p:nvPr/>
        </p:nvSpPr>
        <p:spPr>
          <a:xfrm>
            <a:off x="8165776" y="3936340"/>
            <a:ext cx="2521844" cy="246221"/>
          </a:xfrm>
          <a:prstGeom prst="rect">
            <a:avLst/>
          </a:prstGeom>
          <a:solidFill>
            <a:srgbClr val="FFFFFF">
              <a:alpha val="76000"/>
            </a:srgbClr>
          </a:solidFill>
        </p:spPr>
        <p:txBody>
          <a:bodyPr wrap="none" rtlCol="0">
            <a:spAutoFit/>
          </a:bodyPr>
          <a:lstStyle/>
          <a:p>
            <a:r>
              <a:rPr lang="en-US" sz="1000" b="1" dirty="0">
                <a:solidFill>
                  <a:schemeClr val="bg1"/>
                </a:solidFill>
              </a:rPr>
              <a:t>./</a:t>
            </a:r>
            <a:r>
              <a:rPr lang="en-US" sz="1000" b="1" dirty="0" err="1">
                <a:solidFill>
                  <a:schemeClr val="bg1"/>
                </a:solidFill>
              </a:rPr>
              <a:t>get_access_token</a:t>
            </a:r>
            <a:r>
              <a:rPr lang="en-US" sz="1000" b="1" dirty="0">
                <a:solidFill>
                  <a:schemeClr val="bg1"/>
                </a:solidFill>
              </a:rPr>
              <a:t>/</a:t>
            </a:r>
            <a:r>
              <a:rPr lang="en-US" sz="1000" b="1" dirty="0" err="1">
                <a:solidFill>
                  <a:schemeClr val="bg1"/>
                </a:solidFill>
              </a:rPr>
              <a:t>getAuthToken.php</a:t>
            </a:r>
            <a:endParaRPr lang="en-US" sz="1000" b="1" dirty="0">
              <a:solidFill>
                <a:schemeClr val="bg1"/>
              </a:solidFill>
            </a:endParaRPr>
          </a:p>
        </p:txBody>
      </p:sp>
      <p:sp>
        <p:nvSpPr>
          <p:cNvPr id="33" name="TextBox 32"/>
          <p:cNvSpPr txBox="1"/>
          <p:nvPr/>
        </p:nvSpPr>
        <p:spPr>
          <a:xfrm>
            <a:off x="7379897" y="6347553"/>
            <a:ext cx="859531" cy="246221"/>
          </a:xfrm>
          <a:prstGeom prst="rect">
            <a:avLst/>
          </a:prstGeom>
          <a:noFill/>
        </p:spPr>
        <p:txBody>
          <a:bodyPr wrap="none" rtlCol="0">
            <a:spAutoFit/>
          </a:bodyPr>
          <a:lstStyle/>
          <a:p>
            <a:r>
              <a:rPr lang="en-US" sz="1000" b="1" dirty="0">
                <a:solidFill>
                  <a:schemeClr val="bg1"/>
                </a:solidFill>
              </a:rPr>
              <a:t>./</a:t>
            </a:r>
            <a:r>
              <a:rPr lang="en-US" sz="1000" b="1" dirty="0" err="1">
                <a:solidFill>
                  <a:schemeClr val="bg1"/>
                </a:solidFill>
              </a:rPr>
              <a:t>index.php</a:t>
            </a:r>
            <a:endParaRPr lang="en-US" sz="1000" b="1" dirty="0">
              <a:solidFill>
                <a:schemeClr val="bg1"/>
              </a:solidFill>
            </a:endParaRPr>
          </a:p>
        </p:txBody>
      </p:sp>
    </p:spTree>
    <p:extLst>
      <p:ext uri="{BB962C8B-B14F-4D97-AF65-F5344CB8AC3E}">
        <p14:creationId xmlns:p14="http://schemas.microsoft.com/office/powerpoint/2010/main" val="18086615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 Token Landing Page</a:t>
            </a:r>
          </a:p>
        </p:txBody>
      </p:sp>
      <p:sp>
        <p:nvSpPr>
          <p:cNvPr id="3" name="Content Placeholder 2"/>
          <p:cNvSpPr>
            <a:spLocks noGrp="1"/>
          </p:cNvSpPr>
          <p:nvPr>
            <p:ph idx="1"/>
          </p:nvPr>
        </p:nvSpPr>
        <p:spPr/>
        <p:txBody>
          <a:bodyPr/>
          <a:lstStyle/>
          <a:p>
            <a:pPr>
              <a:buNone/>
            </a:pPr>
            <a:r>
              <a:rPr lang="en-US" dirty="0"/>
              <a:t>The new landing page is a minimal HTML page (</a:t>
            </a:r>
            <a:r>
              <a:rPr lang="en-US" dirty="0">
                <a:solidFill>
                  <a:schemeClr val="bg1"/>
                </a:solidFill>
              </a:rPr>
              <a:t>./</a:t>
            </a:r>
            <a:r>
              <a:rPr lang="en-US" dirty="0" err="1">
                <a:solidFill>
                  <a:schemeClr val="bg1"/>
                </a:solidFill>
              </a:rPr>
              <a:t>get_access_token</a:t>
            </a:r>
            <a:r>
              <a:rPr lang="en-US" dirty="0">
                <a:solidFill>
                  <a:schemeClr val="bg1"/>
                </a:solidFill>
              </a:rPr>
              <a:t>/</a:t>
            </a:r>
            <a:r>
              <a:rPr lang="en-US" dirty="0" err="1">
                <a:solidFill>
                  <a:schemeClr val="bg1"/>
                </a:solidFill>
              </a:rPr>
              <a:t>index.php</a:t>
            </a:r>
            <a:r>
              <a:rPr lang="en-US" dirty="0"/>
              <a:t>)</a:t>
            </a:r>
          </a:p>
          <a:p>
            <a:endParaRPr lang="en-US" dirty="0"/>
          </a:p>
        </p:txBody>
      </p:sp>
      <p:sp>
        <p:nvSpPr>
          <p:cNvPr id="5" name="TextBox 4"/>
          <p:cNvSpPr txBox="1"/>
          <p:nvPr/>
        </p:nvSpPr>
        <p:spPr>
          <a:xfrm>
            <a:off x="9133609" y="3102192"/>
            <a:ext cx="2919639" cy="523220"/>
          </a:xfrm>
          <a:prstGeom prst="rect">
            <a:avLst/>
          </a:prstGeom>
          <a:noFill/>
        </p:spPr>
        <p:txBody>
          <a:bodyPr wrap="square" rtlCol="0">
            <a:spAutoFit/>
          </a:bodyPr>
          <a:lstStyle/>
          <a:p>
            <a:r>
              <a:rPr lang="en-US" sz="1400" dirty="0"/>
              <a:t>PHP Token script loaded and executed in HTML header</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931" y="2228426"/>
            <a:ext cx="6223183" cy="2087908"/>
          </a:xfrm>
          <a:prstGeom prst="rect">
            <a:avLst/>
          </a:prstGeom>
          <a:ln>
            <a:solidFill>
              <a:schemeClr val="accent1">
                <a:lumMod val="25000"/>
              </a:schemeClr>
            </a:solidFill>
          </a:ln>
        </p:spPr>
      </p:pic>
      <p:cxnSp>
        <p:nvCxnSpPr>
          <p:cNvPr id="9" name="Straight Arrow Connector 8"/>
          <p:cNvCxnSpPr>
            <a:stCxn id="5" idx="1"/>
          </p:cNvCxnSpPr>
          <p:nvPr/>
        </p:nvCxnSpPr>
        <p:spPr>
          <a:xfrm flipH="1">
            <a:off x="4644736" y="3363802"/>
            <a:ext cx="4488873" cy="0"/>
          </a:xfrm>
          <a:prstGeom prst="straightConnector1">
            <a:avLst/>
          </a:prstGeom>
          <a:ln w="25400">
            <a:solidFill>
              <a:schemeClr val="tx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66036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 Script Overview</a:t>
            </a:r>
          </a:p>
        </p:txBody>
      </p:sp>
      <p:sp>
        <p:nvSpPr>
          <p:cNvPr id="3" name="Content Placeholder 2"/>
          <p:cNvSpPr>
            <a:spLocks noGrp="1"/>
          </p:cNvSpPr>
          <p:nvPr>
            <p:ph idx="1"/>
          </p:nvPr>
        </p:nvSpPr>
        <p:spPr/>
        <p:txBody>
          <a:bodyPr/>
          <a:lstStyle/>
          <a:p>
            <a:pPr>
              <a:buNone/>
            </a:pPr>
            <a:r>
              <a:rPr lang="en-US" dirty="0"/>
              <a:t>The PHP script has 3 basic tasks (</a:t>
            </a:r>
            <a:r>
              <a:rPr lang="en-US" dirty="0">
                <a:solidFill>
                  <a:schemeClr val="bg1"/>
                </a:solidFill>
              </a:rPr>
              <a:t>./</a:t>
            </a:r>
            <a:r>
              <a:rPr lang="en-US" dirty="0" err="1">
                <a:solidFill>
                  <a:schemeClr val="bg1"/>
                </a:solidFill>
              </a:rPr>
              <a:t>get_access_token</a:t>
            </a:r>
            <a:r>
              <a:rPr lang="en-US" dirty="0">
                <a:solidFill>
                  <a:schemeClr val="bg1"/>
                </a:solidFill>
              </a:rPr>
              <a:t>/</a:t>
            </a:r>
            <a:r>
              <a:rPr lang="en-US" dirty="0" err="1">
                <a:solidFill>
                  <a:schemeClr val="bg1"/>
                </a:solidFill>
              </a:rPr>
              <a:t>getAuthToken.php</a:t>
            </a:r>
            <a:r>
              <a:rPr lang="en-US" dirty="0"/>
              <a:t>):</a:t>
            </a:r>
          </a:p>
          <a:p>
            <a:pPr marL="914400" lvl="1" indent="-457200">
              <a:buFont typeface="+mj-lt"/>
              <a:buAutoNum type="arabicPeriod"/>
            </a:pPr>
            <a:r>
              <a:rPr lang="en-US" dirty="0"/>
              <a:t>Extract the authentication code from the query parameters returned by the OAuth redirect</a:t>
            </a:r>
          </a:p>
          <a:p>
            <a:pPr marL="914400" lvl="1" indent="-457200">
              <a:buFont typeface="+mj-lt"/>
              <a:buAutoNum type="arabicPeriod"/>
            </a:pPr>
            <a:r>
              <a:rPr lang="en-US" dirty="0"/>
              <a:t>Make a call to the token generator site to acquire a new authorization token</a:t>
            </a:r>
          </a:p>
          <a:p>
            <a:pPr marL="914400" lvl="1" indent="-457200">
              <a:buFont typeface="+mj-lt"/>
              <a:buAutoNum type="arabicPeriod"/>
            </a:pPr>
            <a:r>
              <a:rPr lang="en-US" dirty="0"/>
              <a:t>Save the new token for access on the main page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36" y="3224587"/>
            <a:ext cx="8618968" cy="2882896"/>
          </a:xfrm>
          <a:prstGeom prst="rect">
            <a:avLst/>
          </a:prstGeom>
          <a:ln>
            <a:solidFill>
              <a:schemeClr val="tx1">
                <a:lumMod val="75000"/>
              </a:schemeClr>
            </a:solidFill>
          </a:ln>
        </p:spPr>
      </p:pic>
      <p:sp>
        <p:nvSpPr>
          <p:cNvPr id="5" name="Hexagon 4"/>
          <p:cNvSpPr/>
          <p:nvPr/>
        </p:nvSpPr>
        <p:spPr>
          <a:xfrm>
            <a:off x="10471249" y="3778713"/>
            <a:ext cx="365760" cy="365760"/>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1</a:t>
            </a:r>
          </a:p>
        </p:txBody>
      </p:sp>
      <p:sp>
        <p:nvSpPr>
          <p:cNvPr id="6" name="Hexagon 5"/>
          <p:cNvSpPr/>
          <p:nvPr/>
        </p:nvSpPr>
        <p:spPr>
          <a:xfrm>
            <a:off x="10517677" y="5200931"/>
            <a:ext cx="365760" cy="365760"/>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2</a:t>
            </a:r>
          </a:p>
        </p:txBody>
      </p:sp>
      <p:sp>
        <p:nvSpPr>
          <p:cNvPr id="7" name="Hexagon 6"/>
          <p:cNvSpPr/>
          <p:nvPr/>
        </p:nvSpPr>
        <p:spPr>
          <a:xfrm>
            <a:off x="10517677" y="5813310"/>
            <a:ext cx="365760" cy="365760"/>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cs typeface="Consolas" panose="020B0609020204030204" pitchFamily="49" charset="0"/>
              </a:rPr>
              <a:t>3</a:t>
            </a:r>
          </a:p>
        </p:txBody>
      </p:sp>
      <p:cxnSp>
        <p:nvCxnSpPr>
          <p:cNvPr id="8" name="Straight Arrow Connector 7"/>
          <p:cNvCxnSpPr>
            <a:stCxn id="7" idx="3"/>
          </p:cNvCxnSpPr>
          <p:nvPr/>
        </p:nvCxnSpPr>
        <p:spPr>
          <a:xfrm flipH="1">
            <a:off x="6556664" y="5996190"/>
            <a:ext cx="3961013" cy="0"/>
          </a:xfrm>
          <a:prstGeom prst="straightConnector1">
            <a:avLst/>
          </a:prstGeom>
          <a:ln w="25400">
            <a:solidFill>
              <a:schemeClr val="tx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3"/>
          </p:cNvCxnSpPr>
          <p:nvPr/>
        </p:nvCxnSpPr>
        <p:spPr>
          <a:xfrm flipH="1" flipV="1">
            <a:off x="5444836" y="3418609"/>
            <a:ext cx="5026413" cy="542984"/>
          </a:xfrm>
          <a:prstGeom prst="straightConnector1">
            <a:avLst/>
          </a:prstGeom>
          <a:ln w="25400">
            <a:solidFill>
              <a:schemeClr val="tx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3"/>
          </p:cNvCxnSpPr>
          <p:nvPr/>
        </p:nvCxnSpPr>
        <p:spPr>
          <a:xfrm flipH="1">
            <a:off x="4423065" y="3961593"/>
            <a:ext cx="6048184" cy="602835"/>
          </a:xfrm>
          <a:prstGeom prst="straightConnector1">
            <a:avLst/>
          </a:prstGeom>
          <a:ln w="25400">
            <a:solidFill>
              <a:schemeClr val="tx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3"/>
            <a:endCxn id="9" idx="2"/>
          </p:cNvCxnSpPr>
          <p:nvPr/>
        </p:nvCxnSpPr>
        <p:spPr>
          <a:xfrm flipH="1" flipV="1">
            <a:off x="9372600" y="5376429"/>
            <a:ext cx="1145077" cy="7382"/>
          </a:xfrm>
          <a:prstGeom prst="straightConnector1">
            <a:avLst/>
          </a:prstGeom>
          <a:ln w="25400">
            <a:solidFill>
              <a:schemeClr val="tx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Right Bracket 8"/>
          <p:cNvSpPr/>
          <p:nvPr/>
        </p:nvSpPr>
        <p:spPr>
          <a:xfrm>
            <a:off x="9281159" y="5038724"/>
            <a:ext cx="91441" cy="675409"/>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699165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Script Modifications</a:t>
            </a:r>
          </a:p>
        </p:txBody>
      </p:sp>
      <p:sp>
        <p:nvSpPr>
          <p:cNvPr id="3" name="Content Placeholder 2"/>
          <p:cNvSpPr>
            <a:spLocks noGrp="1"/>
          </p:cNvSpPr>
          <p:nvPr>
            <p:ph idx="1"/>
          </p:nvPr>
        </p:nvSpPr>
        <p:spPr/>
        <p:txBody>
          <a:bodyPr/>
          <a:lstStyle/>
          <a:p>
            <a:pPr>
              <a:buNone/>
            </a:pPr>
            <a:r>
              <a:rPr lang="en-US" dirty="0"/>
              <a:t>The original PHP script used a fixed client key as an authentication token to use when acquiring an access token</a:t>
            </a:r>
          </a:p>
          <a:p>
            <a:endParaRPr lang="en-US" dirty="0"/>
          </a:p>
          <a:p>
            <a:endParaRPr lang="en-US" dirty="0"/>
          </a:p>
          <a:p>
            <a:endParaRPr lang="en-US" dirty="0"/>
          </a:p>
          <a:p>
            <a:endParaRPr lang="en-US" dirty="0"/>
          </a:p>
          <a:p>
            <a:endParaRPr lang="en-US" dirty="0"/>
          </a:p>
          <a:p>
            <a:endParaRPr lang="en-US" dirty="0"/>
          </a:p>
          <a:p>
            <a:pPr>
              <a:buNone/>
            </a:pPr>
            <a:r>
              <a:rPr lang="en-US" dirty="0"/>
              <a:t>If there was an OAuth redirect, the script may now have an access token already available</a:t>
            </a:r>
          </a:p>
          <a:p>
            <a:endParaRPr lang="en-US" dirty="0"/>
          </a:p>
        </p:txBody>
      </p:sp>
      <p:sp>
        <p:nvSpPr>
          <p:cNvPr id="6" name="TextBox 5"/>
          <p:cNvSpPr txBox="1"/>
          <p:nvPr/>
        </p:nvSpPr>
        <p:spPr>
          <a:xfrm>
            <a:off x="3671584" y="1885881"/>
            <a:ext cx="2241319"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none" rtlCol="0">
            <a:spAutoFit/>
          </a:bodyPr>
          <a:lstStyle/>
          <a:p>
            <a:r>
              <a:rPr lang="en-US" sz="1600" dirty="0"/>
              <a:t>https://my-php-app.net</a:t>
            </a:r>
          </a:p>
        </p:txBody>
      </p:sp>
      <p:sp>
        <p:nvSpPr>
          <p:cNvPr id="7" name="TextBox 6"/>
          <p:cNvSpPr txBox="1"/>
          <p:nvPr/>
        </p:nvSpPr>
        <p:spPr>
          <a:xfrm>
            <a:off x="5249413" y="4864886"/>
            <a:ext cx="3951723"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none" rtlCol="0">
            <a:spAutoFit/>
          </a:bodyPr>
          <a:lstStyle/>
          <a:p>
            <a:r>
              <a:rPr lang="en-US" sz="1600" dirty="0"/>
              <a:t>https://my-php-app.net/get_access_token</a:t>
            </a:r>
          </a:p>
        </p:txBody>
      </p:sp>
      <p:cxnSp>
        <p:nvCxnSpPr>
          <p:cNvPr id="11" name="Curved Connector 10"/>
          <p:cNvCxnSpPr>
            <a:stCxn id="6" idx="2"/>
            <a:endCxn id="8" idx="3"/>
          </p:cNvCxnSpPr>
          <p:nvPr/>
        </p:nvCxnSpPr>
        <p:spPr>
          <a:xfrm rot="5400000">
            <a:off x="3647335" y="1349644"/>
            <a:ext cx="270118" cy="2019700"/>
          </a:xfrm>
          <a:prstGeom prst="curvedConnector2">
            <a:avLst/>
          </a:prstGeom>
          <a:ln w="25400">
            <a:solidFill>
              <a:schemeClr val="bg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7" idx="2"/>
            <a:endCxn id="10" idx="3"/>
          </p:cNvCxnSpPr>
          <p:nvPr/>
        </p:nvCxnSpPr>
        <p:spPr>
          <a:xfrm rot="5400000">
            <a:off x="5876097" y="4211724"/>
            <a:ext cx="357463" cy="2340895"/>
          </a:xfrm>
          <a:prstGeom prst="curvedConnector2">
            <a:avLst/>
          </a:prstGeom>
          <a:ln w="25400">
            <a:solidFill>
              <a:schemeClr val="bg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373" y="2265323"/>
            <a:ext cx="2019171" cy="458459"/>
          </a:xfrm>
          <a:prstGeom prst="rect">
            <a:avLst/>
          </a:prstGeom>
          <a:ln>
            <a:solidFill>
              <a:schemeClr val="tx1">
                <a:lumMod val="75000"/>
              </a:schemeClr>
            </a:solid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373" y="2727904"/>
            <a:ext cx="8262015" cy="1053480"/>
          </a:xfrm>
          <a:prstGeom prst="rect">
            <a:avLst/>
          </a:prstGeom>
          <a:ln>
            <a:solidFill>
              <a:schemeClr val="tx1">
                <a:lumMod val="75000"/>
              </a:schemeClr>
            </a:solid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250" y="5034163"/>
            <a:ext cx="4126130" cy="1053480"/>
          </a:xfrm>
          <a:prstGeom prst="rect">
            <a:avLst/>
          </a:prstGeom>
          <a:ln>
            <a:solidFill>
              <a:schemeClr val="tx1">
                <a:lumMod val="75000"/>
              </a:schemeClr>
            </a:solidFill>
          </a:ln>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3765" y="5815506"/>
            <a:ext cx="3045216" cy="201186"/>
          </a:xfrm>
          <a:prstGeom prst="rect">
            <a:avLst/>
          </a:prstGeom>
        </p:spPr>
      </p:pic>
      <p:sp>
        <p:nvSpPr>
          <p:cNvPr id="22" name="TextBox 21"/>
          <p:cNvSpPr txBox="1"/>
          <p:nvPr/>
        </p:nvSpPr>
        <p:spPr>
          <a:xfrm>
            <a:off x="5953990" y="5762210"/>
            <a:ext cx="1428596" cy="307777"/>
          </a:xfrm>
          <a:prstGeom prst="rect">
            <a:avLst/>
          </a:prstGeom>
          <a:noFill/>
        </p:spPr>
        <p:txBody>
          <a:bodyPr wrap="none" rtlCol="0">
            <a:spAutoFit/>
          </a:bodyPr>
          <a:lstStyle/>
          <a:p>
            <a:r>
              <a:rPr lang="en-US" sz="1400" dirty="0"/>
              <a:t>Default account</a:t>
            </a:r>
          </a:p>
        </p:txBody>
      </p:sp>
      <p:sp>
        <p:nvSpPr>
          <p:cNvPr id="23" name="TextBox 22"/>
          <p:cNvSpPr txBox="1"/>
          <p:nvPr/>
        </p:nvSpPr>
        <p:spPr>
          <a:xfrm>
            <a:off x="10220367" y="6059700"/>
            <a:ext cx="1778051" cy="307777"/>
          </a:xfrm>
          <a:prstGeom prst="rect">
            <a:avLst/>
          </a:prstGeom>
          <a:noFill/>
        </p:spPr>
        <p:txBody>
          <a:bodyPr wrap="none" rtlCol="0">
            <a:spAutoFit/>
          </a:bodyPr>
          <a:lstStyle/>
          <a:p>
            <a:r>
              <a:rPr lang="en-US" sz="1400" dirty="0"/>
              <a:t>New OAuth account</a:t>
            </a:r>
          </a:p>
        </p:txBody>
      </p:sp>
      <p:cxnSp>
        <p:nvCxnSpPr>
          <p:cNvPr id="24" name="Straight Arrow Connector 23"/>
          <p:cNvCxnSpPr>
            <a:stCxn id="20" idx="1"/>
            <a:endCxn id="22" idx="3"/>
          </p:cNvCxnSpPr>
          <p:nvPr/>
        </p:nvCxnSpPr>
        <p:spPr>
          <a:xfrm flipH="1">
            <a:off x="7382586" y="5916099"/>
            <a:ext cx="301179" cy="0"/>
          </a:xfrm>
          <a:prstGeom prst="straightConnector1">
            <a:avLst/>
          </a:prstGeom>
          <a:ln w="25400">
            <a:solidFill>
              <a:schemeClr val="bg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7" idx="3"/>
            <a:endCxn id="23" idx="1"/>
          </p:cNvCxnSpPr>
          <p:nvPr/>
        </p:nvCxnSpPr>
        <p:spPr>
          <a:xfrm>
            <a:off x="9775249" y="6213588"/>
            <a:ext cx="445118" cy="1"/>
          </a:xfrm>
          <a:prstGeom prst="straightConnector1">
            <a:avLst/>
          </a:prstGeom>
          <a:ln w="25400">
            <a:solidFill>
              <a:schemeClr val="bg1">
                <a:lumMod val="75000"/>
              </a:schemeClr>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1473" y="6110480"/>
            <a:ext cx="3533776" cy="206216"/>
          </a:xfrm>
          <a:prstGeom prst="rect">
            <a:avLst/>
          </a:prstGeom>
        </p:spPr>
      </p:pic>
      <p:sp>
        <p:nvSpPr>
          <p:cNvPr id="26" name="Rounded Rectangle 25"/>
          <p:cNvSpPr/>
          <p:nvPr/>
        </p:nvSpPr>
        <p:spPr>
          <a:xfrm>
            <a:off x="5912903" y="5687919"/>
            <a:ext cx="6202897" cy="714822"/>
          </a:xfrm>
          <a:prstGeom prst="roundRect">
            <a:avLst/>
          </a:prstGeom>
          <a:solidFill>
            <a:srgbClr val="CC9B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55168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Overview</a:t>
            </a:r>
          </a:p>
        </p:txBody>
      </p:sp>
      <p:sp>
        <p:nvSpPr>
          <p:cNvPr id="3" name="Content Placeholder 2"/>
          <p:cNvSpPr>
            <a:spLocks noGrp="1"/>
          </p:cNvSpPr>
          <p:nvPr>
            <p:ph idx="1"/>
          </p:nvPr>
        </p:nvSpPr>
        <p:spPr/>
        <p:txBody>
          <a:bodyPr/>
          <a:lstStyle/>
          <a:p>
            <a:pPr>
              <a:buNone/>
            </a:pPr>
            <a:r>
              <a:rPr lang="en-US" dirty="0"/>
              <a:t>Lab 5:</a:t>
            </a:r>
          </a:p>
          <a:p>
            <a:pPr lvl="1"/>
            <a:r>
              <a:rPr lang="en-US" dirty="0"/>
              <a:t>Create a new transition web page to process the OAuth redirection</a:t>
            </a:r>
          </a:p>
          <a:p>
            <a:pPr lvl="1"/>
            <a:r>
              <a:rPr lang="en-US" dirty="0"/>
              <a:t>Create new PHP script to store the new access token</a:t>
            </a:r>
          </a:p>
          <a:p>
            <a:pPr lvl="1"/>
            <a:r>
              <a:rPr lang="en-US" dirty="0"/>
              <a:t>Update the main page to retrieve OAuth access token if it exists</a:t>
            </a:r>
          </a:p>
          <a:p>
            <a:pPr lvl="1"/>
            <a:r>
              <a:rPr lang="en-US" dirty="0"/>
              <a:t>Update the primary PHP script to utilize OAuth token if it exists</a:t>
            </a:r>
          </a:p>
          <a:p>
            <a:pPr lvl="1"/>
            <a:r>
              <a:rPr lang="en-US" dirty="0"/>
              <a:t>Use </a:t>
            </a:r>
            <a:r>
              <a:rPr lang="en-US"/>
              <a:t>test credentials apitest@ustream.tv / Apitest1234</a:t>
            </a:r>
          </a:p>
          <a:p>
            <a:pPr lvl="1"/>
            <a:endParaRPr lang="en-US" dirty="0"/>
          </a:p>
          <a:p>
            <a:endParaRPr lang="en-US" dirty="0"/>
          </a:p>
        </p:txBody>
      </p:sp>
      <p:sp>
        <p:nvSpPr>
          <p:cNvPr id="4" name="Rectangle 3"/>
          <p:cNvSpPr/>
          <p:nvPr/>
        </p:nvSpPr>
        <p:spPr>
          <a:xfrm>
            <a:off x="274320" y="5486400"/>
            <a:ext cx="3002742" cy="461665"/>
          </a:xfrm>
          <a:prstGeom prst="rect">
            <a:avLst/>
          </a:prstGeom>
        </p:spPr>
        <p:txBody>
          <a:bodyPr wrap="square">
            <a:spAutoFit/>
          </a:bodyPr>
          <a:lstStyle/>
          <a:p>
            <a:r>
              <a:rPr lang="en-US" sz="1200" dirty="0">
                <a:latin typeface="Calibri" panose="020F0502020204030204" pitchFamily="34" charset="0"/>
              </a:rPr>
              <a:t>Changing Accounts</a:t>
            </a:r>
          </a:p>
          <a:p>
            <a:r>
              <a:rPr lang="en-US" sz="1200" b="1" dirty="0">
                <a:latin typeface="Calibri" panose="020F0502020204030204" pitchFamily="34" charset="0"/>
              </a:rPr>
              <a:t>Lab 5: OAuth Account Change</a:t>
            </a:r>
          </a:p>
        </p:txBody>
      </p:sp>
    </p:spTree>
    <p:extLst>
      <p:ext uri="{BB962C8B-B14F-4D97-AF65-F5344CB8AC3E}">
        <p14:creationId xmlns:p14="http://schemas.microsoft.com/office/powerpoint/2010/main" val="13446651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800" dirty="0"/>
              <a:t>OAuth Overview</a:t>
            </a:r>
          </a:p>
        </p:txBody>
      </p:sp>
    </p:spTree>
    <p:extLst>
      <p:ext uri="{BB962C8B-B14F-4D97-AF65-F5344CB8AC3E}">
        <p14:creationId xmlns:p14="http://schemas.microsoft.com/office/powerpoint/2010/main" val="26258049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858964" y="250826"/>
            <a:ext cx="8505825" cy="389255"/>
          </a:xfrm>
        </p:spPr>
        <p:txBody>
          <a:bodyPr>
            <a:normAutofit fontScale="90000"/>
          </a:bodyPr>
          <a:lstStyle/>
          <a:p>
            <a:r>
              <a:rPr lang="en-US" altLang="en-US" dirty="0">
                <a:solidFill>
                  <a:schemeClr val="bg2"/>
                </a:solidFill>
                <a:ea typeface="ＭＳ Ｐゴシック" pitchFamily="34" charset="-128"/>
              </a:rPr>
              <a:t>What is </a:t>
            </a:r>
            <a:r>
              <a:rPr lang="en-US" altLang="en-US" dirty="0" err="1">
                <a:solidFill>
                  <a:schemeClr val="bg2"/>
                </a:solidFill>
                <a:ea typeface="ＭＳ Ｐゴシック" pitchFamily="34" charset="-128"/>
              </a:rPr>
              <a:t>OAuth</a:t>
            </a:r>
            <a:br>
              <a:rPr lang="en-US" altLang="en-US" dirty="0">
                <a:solidFill>
                  <a:srgbClr val="00CEFE"/>
                </a:solidFill>
                <a:ea typeface="ＭＳ Ｐゴシック" pitchFamily="34" charset="-128"/>
              </a:rPr>
            </a:br>
            <a:endParaRPr lang="en-US" altLang="en-US" dirty="0">
              <a:solidFill>
                <a:srgbClr val="00CEFE"/>
              </a:solidFill>
              <a:ea typeface="ＭＳ Ｐゴシック" pitchFamily="34" charset="-128"/>
            </a:endParaRPr>
          </a:p>
        </p:txBody>
      </p:sp>
      <p:sp>
        <p:nvSpPr>
          <p:cNvPr id="33" name="Rounded Rectangle 32"/>
          <p:cNvSpPr/>
          <p:nvPr/>
        </p:nvSpPr>
        <p:spPr bwMode="auto">
          <a:xfrm>
            <a:off x="8415656" y="3361691"/>
            <a:ext cx="1087437" cy="981075"/>
          </a:xfrm>
          <a:prstGeom prst="roundRect">
            <a:avLst/>
          </a:prstGeom>
          <a:solidFill>
            <a:srgbClr val="FFFFFF"/>
          </a:solidFill>
          <a:ln w="12700" cap="flat" cmpd="sng" algn="ctr">
            <a:solidFill>
              <a:srgbClr val="FFFFFF">
                <a:shade val="50000"/>
              </a:srgbClr>
            </a:solidFill>
            <a:prstDash val="solid"/>
            <a:miter lim="800000"/>
            <a:headEnd type="none" w="med" len="med"/>
            <a:tailEnd type="none" w="med" len="med"/>
          </a:ln>
          <a:effectLst/>
          <a:extLst/>
        </p:spPr>
        <p:txBody>
          <a:bodyPr/>
          <a:lstStyle/>
          <a:p>
            <a:pPr>
              <a:lnSpc>
                <a:spcPct val="90000"/>
              </a:lnSpc>
              <a:buClr>
                <a:srgbClr val="000000"/>
              </a:buClr>
              <a:buSzPct val="100000"/>
              <a:defRPr/>
            </a:pPr>
            <a:endParaRPr lang="en-US" kern="0" dirty="0">
              <a:solidFill>
                <a:srgbClr val="CCCCFF"/>
              </a:solidFill>
              <a:latin typeface="Calibri"/>
            </a:endParaRPr>
          </a:p>
        </p:txBody>
      </p:sp>
      <p:sp>
        <p:nvSpPr>
          <p:cNvPr id="34" name="Rounded Rectangle 33"/>
          <p:cNvSpPr/>
          <p:nvPr/>
        </p:nvSpPr>
        <p:spPr bwMode="auto">
          <a:xfrm>
            <a:off x="5402581" y="1683703"/>
            <a:ext cx="2136775" cy="1701800"/>
          </a:xfrm>
          <a:prstGeom prst="roundRect">
            <a:avLst/>
          </a:prstGeom>
          <a:solidFill>
            <a:srgbClr val="FFFFFF"/>
          </a:solidFill>
          <a:ln w="12700" cap="flat" cmpd="sng" algn="ctr">
            <a:solidFill>
              <a:srgbClr val="FFFFFF">
                <a:shade val="50000"/>
              </a:srgbClr>
            </a:solidFill>
            <a:prstDash val="solid"/>
            <a:miter lim="800000"/>
            <a:headEnd type="none" w="med" len="med"/>
            <a:tailEnd type="none" w="med" len="med"/>
          </a:ln>
          <a:effectLst/>
          <a:extLst/>
        </p:spPr>
        <p:txBody>
          <a:bodyPr/>
          <a:lstStyle/>
          <a:p>
            <a:pPr>
              <a:lnSpc>
                <a:spcPct val="90000"/>
              </a:lnSpc>
              <a:buClr>
                <a:srgbClr val="000000"/>
              </a:buClr>
              <a:buSzPct val="100000"/>
              <a:defRPr/>
            </a:pPr>
            <a:endParaRPr lang="en-US" kern="0" dirty="0">
              <a:solidFill>
                <a:srgbClr val="CCCCFF"/>
              </a:solidFill>
              <a:latin typeface="Calibri"/>
            </a:endParaRPr>
          </a:p>
        </p:txBody>
      </p:sp>
      <p:sp>
        <p:nvSpPr>
          <p:cNvPr id="35" name="Rounded Rectangle 34"/>
          <p:cNvSpPr/>
          <p:nvPr/>
        </p:nvSpPr>
        <p:spPr bwMode="auto">
          <a:xfrm>
            <a:off x="4678680" y="4892041"/>
            <a:ext cx="3390900" cy="1503363"/>
          </a:xfrm>
          <a:prstGeom prst="roundRect">
            <a:avLst/>
          </a:prstGeom>
          <a:solidFill>
            <a:srgbClr val="FFFFFF"/>
          </a:solidFill>
          <a:ln w="12700" cap="flat" cmpd="sng" algn="ctr">
            <a:solidFill>
              <a:srgbClr val="FFFFFF">
                <a:shade val="50000"/>
              </a:srgbClr>
            </a:solidFill>
            <a:prstDash val="solid"/>
            <a:miter lim="800000"/>
            <a:headEnd type="none" w="med" len="med"/>
            <a:tailEnd type="none" w="med" len="med"/>
          </a:ln>
          <a:effectLst/>
          <a:extLst/>
        </p:spPr>
        <p:txBody>
          <a:bodyPr/>
          <a:lstStyle/>
          <a:p>
            <a:pPr>
              <a:lnSpc>
                <a:spcPct val="90000"/>
              </a:lnSpc>
              <a:buClr>
                <a:srgbClr val="000000"/>
              </a:buClr>
              <a:buSzPct val="100000"/>
              <a:defRPr/>
            </a:pPr>
            <a:endParaRPr lang="en-US" kern="0">
              <a:solidFill>
                <a:srgbClr val="CCCCFF"/>
              </a:solidFill>
              <a:latin typeface="Calibri"/>
            </a:endParaRPr>
          </a:p>
        </p:txBody>
      </p:sp>
      <p:pic>
        <p:nvPicPr>
          <p:cNvPr id="36" name="Picture 4"/>
          <p:cNvPicPr>
            <a:picLocks noChangeAspect="1"/>
          </p:cNvPicPr>
          <p:nvPr/>
        </p:nvPicPr>
        <p:blipFill>
          <a:blip r:embed="rId4" cstate="print"/>
          <a:srcRect/>
          <a:stretch>
            <a:fillRect/>
          </a:stretch>
        </p:blipFill>
        <p:spPr bwMode="auto">
          <a:xfrm>
            <a:off x="4818380" y="5092066"/>
            <a:ext cx="538162" cy="817563"/>
          </a:xfrm>
          <a:prstGeom prst="rect">
            <a:avLst/>
          </a:prstGeom>
          <a:noFill/>
          <a:ln w="9525">
            <a:noFill/>
            <a:miter lim="800000"/>
            <a:headEnd/>
            <a:tailEnd/>
          </a:ln>
        </p:spPr>
      </p:pic>
      <p:pic>
        <p:nvPicPr>
          <p:cNvPr id="37" name="Picture 27" descr="ANd9GcRZuaLxTQI7WheNbjH3LzcS1K3lUUMX2gh06SCLDtYBrohRc-Gf"/>
          <p:cNvPicPr>
            <a:picLocks noGrp="1" noChangeAspect="1" noChangeArrowheads="1"/>
          </p:cNvPicPr>
          <p:nvPr>
            <p:ph idx="1"/>
          </p:nvPr>
        </p:nvPicPr>
        <p:blipFill>
          <a:blip r:embed="rId5" cstate="print"/>
          <a:srcRect/>
          <a:stretch>
            <a:fillRect/>
          </a:stretch>
        </p:blipFill>
        <p:spPr>
          <a:xfrm>
            <a:off x="7064693" y="5128578"/>
            <a:ext cx="809625" cy="838200"/>
          </a:xfrm>
        </p:spPr>
      </p:pic>
      <p:graphicFrame>
        <p:nvGraphicFramePr>
          <p:cNvPr id="38" name="Object 37"/>
          <p:cNvGraphicFramePr>
            <a:graphicFrameLocks noChangeAspect="1"/>
          </p:cNvGraphicFramePr>
          <p:nvPr/>
        </p:nvGraphicFramePr>
        <p:xfrm>
          <a:off x="5880418" y="1971040"/>
          <a:ext cx="669925" cy="915988"/>
        </p:xfrm>
        <a:graphic>
          <a:graphicData uri="http://schemas.openxmlformats.org/presentationml/2006/ole">
            <mc:AlternateContent xmlns:mc="http://schemas.openxmlformats.org/markup-compatibility/2006">
              <mc:Choice xmlns:v="urn:schemas-microsoft-com:vml" Requires="v">
                <p:oleObj spid="_x0000_s1041" name="Visio" r:id="rId6" imgW="1037630" imgH="1412677" progId="">
                  <p:embed/>
                </p:oleObj>
              </mc:Choice>
              <mc:Fallback>
                <p:oleObj name="Visio" r:id="rId6" imgW="1037630" imgH="1412677"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0418" y="1971040"/>
                        <a:ext cx="66992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39" name="Object 41"/>
          <p:cNvGraphicFramePr>
            <a:graphicFrameLocks noChangeAspect="1"/>
          </p:cNvGraphicFramePr>
          <p:nvPr/>
        </p:nvGraphicFramePr>
        <p:xfrm>
          <a:off x="2975293" y="3777616"/>
          <a:ext cx="917575" cy="847725"/>
        </p:xfrm>
        <a:graphic>
          <a:graphicData uri="http://schemas.openxmlformats.org/presentationml/2006/ole">
            <mc:AlternateContent xmlns:mc="http://schemas.openxmlformats.org/markup-compatibility/2006">
              <mc:Choice xmlns:v="urn:schemas-microsoft-com:vml" Requires="v">
                <p:oleObj spid="_x0000_s1042" name="Visio" r:id="rId8" imgW="917198" imgH="847606" progId="">
                  <p:embed/>
                </p:oleObj>
              </mc:Choice>
              <mc:Fallback>
                <p:oleObj name="Visio" r:id="rId8" imgW="917198" imgH="847606"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5293" y="3777616"/>
                        <a:ext cx="917575"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40" name="AutoShape 130"/>
          <p:cNvSpPr>
            <a:spLocks noChangeArrowheads="1"/>
          </p:cNvSpPr>
          <p:nvPr/>
        </p:nvSpPr>
        <p:spPr bwMode="auto">
          <a:xfrm>
            <a:off x="6896418" y="2501265"/>
            <a:ext cx="200025" cy="304800"/>
          </a:xfrm>
          <a:prstGeom prst="can">
            <a:avLst>
              <a:gd name="adj" fmla="val 31386"/>
            </a:avLst>
          </a:prstGeom>
          <a:gradFill rotWithShape="1">
            <a:gsLst>
              <a:gs pos="0">
                <a:srgbClr val="99CC00"/>
              </a:gs>
              <a:gs pos="50000">
                <a:srgbClr val="E8FBD5"/>
              </a:gs>
              <a:gs pos="100000">
                <a:srgbClr val="99CC00"/>
              </a:gs>
            </a:gsLst>
            <a:lin ang="2700000" scaled="1"/>
          </a:gradFill>
          <a:ln w="15875">
            <a:solidFill>
              <a:srgbClr val="000000"/>
            </a:solidFill>
            <a:round/>
            <a:headEnd/>
            <a:tailEnd/>
          </a:ln>
        </p:spPr>
        <p:txBody>
          <a:bodyPr wrap="none" anchor="ctr"/>
          <a:lstStyle/>
          <a:p>
            <a:pPr defTabSz="614363">
              <a:lnSpc>
                <a:spcPct val="90000"/>
              </a:lnSpc>
              <a:buClr>
                <a:srgbClr val="000000"/>
              </a:buClr>
              <a:buSzPct val="100000"/>
              <a:defRPr/>
            </a:pPr>
            <a:endParaRPr lang="en-US" altLang="en-US" sz="2200" kern="0">
              <a:solidFill>
                <a:srgbClr val="CCCCFF"/>
              </a:solidFill>
              <a:ea typeface="MS PGothic" pitchFamily="34" charset="-128"/>
            </a:endParaRPr>
          </a:p>
        </p:txBody>
      </p:sp>
      <p:pic>
        <p:nvPicPr>
          <p:cNvPr id="41" name="Picture 5"/>
          <p:cNvPicPr>
            <a:picLocks noChangeAspect="1"/>
          </p:cNvPicPr>
          <p:nvPr/>
        </p:nvPicPr>
        <p:blipFill>
          <a:blip r:embed="rId10" cstate="print"/>
          <a:srcRect/>
          <a:stretch>
            <a:fillRect/>
          </a:stretch>
        </p:blipFill>
        <p:spPr bwMode="auto">
          <a:xfrm>
            <a:off x="5753417" y="5071428"/>
            <a:ext cx="749300" cy="749300"/>
          </a:xfrm>
          <a:prstGeom prst="rect">
            <a:avLst/>
          </a:prstGeom>
          <a:noFill/>
          <a:ln w="9525">
            <a:noFill/>
            <a:miter lim="800000"/>
            <a:headEnd/>
            <a:tailEnd/>
          </a:ln>
        </p:spPr>
      </p:pic>
      <p:pic>
        <p:nvPicPr>
          <p:cNvPr id="42" name="Picture 4" descr="zg_bladecenter_left_ang"/>
          <p:cNvPicPr>
            <a:picLocks noChangeAspect="1" noChangeArrowheads="1"/>
          </p:cNvPicPr>
          <p:nvPr/>
        </p:nvPicPr>
        <p:blipFill>
          <a:blip r:embed="rId11" cstate="print"/>
          <a:srcRect/>
          <a:stretch>
            <a:fillRect/>
          </a:stretch>
        </p:blipFill>
        <p:spPr bwMode="auto">
          <a:xfrm>
            <a:off x="8539480" y="3572828"/>
            <a:ext cx="392112" cy="652462"/>
          </a:xfrm>
          <a:prstGeom prst="rect">
            <a:avLst/>
          </a:prstGeom>
          <a:noFill/>
          <a:ln w="9525">
            <a:noFill/>
            <a:miter lim="800000"/>
            <a:headEnd/>
            <a:tailEnd/>
          </a:ln>
        </p:spPr>
      </p:pic>
      <p:sp>
        <p:nvSpPr>
          <p:cNvPr id="43" name="TextBox 6"/>
          <p:cNvSpPr txBox="1">
            <a:spLocks noChangeArrowheads="1"/>
          </p:cNvSpPr>
          <p:nvPr/>
        </p:nvSpPr>
        <p:spPr bwMode="auto">
          <a:xfrm>
            <a:off x="4756468" y="5893754"/>
            <a:ext cx="930275" cy="206375"/>
          </a:xfrm>
          <a:prstGeom prst="rect">
            <a:avLst/>
          </a:prstGeom>
          <a:noFill/>
          <a:ln w="9525">
            <a:noFill/>
            <a:miter lim="800000"/>
            <a:headEnd/>
            <a:tailEnd/>
          </a:ln>
        </p:spPr>
        <p:txBody>
          <a:bodyPr wrap="none">
            <a:spAutoFit/>
          </a:bodyPr>
          <a:lstStyle/>
          <a:p>
            <a:pPr>
              <a:lnSpc>
                <a:spcPct val="93000"/>
              </a:lnSpc>
              <a:buClr>
                <a:srgbClr val="000000"/>
              </a:buClr>
              <a:buSzPct val="100000"/>
              <a:defRPr/>
            </a:pPr>
            <a:r>
              <a:rPr lang="en-US" altLang="en-US" sz="800" kern="0">
                <a:solidFill>
                  <a:srgbClr val="3333CC"/>
                </a:solidFill>
              </a:rPr>
              <a:t>Web Application</a:t>
            </a:r>
          </a:p>
        </p:txBody>
      </p:sp>
      <p:sp>
        <p:nvSpPr>
          <p:cNvPr id="44" name="TextBox 23"/>
          <p:cNvSpPr txBox="1">
            <a:spLocks noChangeArrowheads="1"/>
          </p:cNvSpPr>
          <p:nvPr/>
        </p:nvSpPr>
        <p:spPr bwMode="auto">
          <a:xfrm>
            <a:off x="5847080" y="5685791"/>
            <a:ext cx="768350" cy="320675"/>
          </a:xfrm>
          <a:prstGeom prst="rect">
            <a:avLst/>
          </a:prstGeom>
          <a:noFill/>
          <a:ln w="9525">
            <a:noFill/>
            <a:miter lim="800000"/>
            <a:headEnd/>
            <a:tailEnd/>
          </a:ln>
        </p:spPr>
        <p:txBody>
          <a:bodyPr wrap="none">
            <a:spAutoFit/>
          </a:bodyPr>
          <a:lstStyle/>
          <a:p>
            <a:pPr>
              <a:lnSpc>
                <a:spcPct val="93000"/>
              </a:lnSpc>
              <a:buClr>
                <a:srgbClr val="000000"/>
              </a:buClr>
              <a:buSzPct val="100000"/>
              <a:defRPr/>
            </a:pPr>
            <a:r>
              <a:rPr lang="en-US" altLang="en-US" sz="800" kern="0">
                <a:solidFill>
                  <a:srgbClr val="3333CC"/>
                </a:solidFill>
              </a:rPr>
              <a:t>Browser</a:t>
            </a:r>
          </a:p>
          <a:p>
            <a:pPr>
              <a:lnSpc>
                <a:spcPct val="93000"/>
              </a:lnSpc>
              <a:buClr>
                <a:srgbClr val="000000"/>
              </a:buClr>
              <a:buSzPct val="100000"/>
              <a:defRPr/>
            </a:pPr>
            <a:r>
              <a:rPr lang="en-US" altLang="en-US" sz="800" kern="0">
                <a:solidFill>
                  <a:srgbClr val="3333CC"/>
                </a:solidFill>
              </a:rPr>
              <a:t>(User Agent)</a:t>
            </a:r>
          </a:p>
        </p:txBody>
      </p:sp>
      <p:sp>
        <p:nvSpPr>
          <p:cNvPr id="45" name="TextBox 24"/>
          <p:cNvSpPr txBox="1">
            <a:spLocks noChangeArrowheads="1"/>
          </p:cNvSpPr>
          <p:nvPr/>
        </p:nvSpPr>
        <p:spPr bwMode="auto">
          <a:xfrm>
            <a:off x="6771005" y="5987416"/>
            <a:ext cx="1274762" cy="320675"/>
          </a:xfrm>
          <a:prstGeom prst="rect">
            <a:avLst/>
          </a:prstGeom>
          <a:noFill/>
          <a:ln w="9525">
            <a:noFill/>
            <a:miter lim="800000"/>
            <a:headEnd/>
            <a:tailEnd/>
          </a:ln>
        </p:spPr>
        <p:txBody>
          <a:bodyPr>
            <a:spAutoFit/>
          </a:bodyPr>
          <a:lstStyle/>
          <a:p>
            <a:pPr>
              <a:lnSpc>
                <a:spcPct val="93000"/>
              </a:lnSpc>
              <a:buClr>
                <a:srgbClr val="000000"/>
              </a:buClr>
              <a:buSzPct val="100000"/>
              <a:defRPr/>
            </a:pPr>
            <a:r>
              <a:rPr lang="en-US" altLang="en-US" sz="800" kern="0">
                <a:solidFill>
                  <a:srgbClr val="3333CC"/>
                </a:solidFill>
              </a:rPr>
              <a:t>Native App</a:t>
            </a:r>
          </a:p>
          <a:p>
            <a:pPr>
              <a:lnSpc>
                <a:spcPct val="93000"/>
              </a:lnSpc>
              <a:buClr>
                <a:srgbClr val="000000"/>
              </a:buClr>
              <a:buSzPct val="100000"/>
              <a:defRPr/>
            </a:pPr>
            <a:r>
              <a:rPr lang="en-US" altLang="en-US" sz="800" kern="0">
                <a:solidFill>
                  <a:srgbClr val="3333CC"/>
                </a:solidFill>
              </a:rPr>
              <a:t>(Installed App/ Devices)</a:t>
            </a:r>
          </a:p>
        </p:txBody>
      </p:sp>
      <p:sp>
        <p:nvSpPr>
          <p:cNvPr id="46" name="TextBox 27"/>
          <p:cNvSpPr txBox="1">
            <a:spLocks noChangeArrowheads="1"/>
          </p:cNvSpPr>
          <p:nvPr/>
        </p:nvSpPr>
        <p:spPr bwMode="auto">
          <a:xfrm>
            <a:off x="4750118" y="4882516"/>
            <a:ext cx="971741" cy="235449"/>
          </a:xfrm>
          <a:prstGeom prst="rect">
            <a:avLst/>
          </a:prstGeom>
          <a:noFill/>
          <a:ln w="9525">
            <a:noFill/>
            <a:miter lim="800000"/>
            <a:headEnd/>
            <a:tailEnd/>
          </a:ln>
        </p:spPr>
        <p:txBody>
          <a:bodyPr wrap="none">
            <a:spAutoFit/>
          </a:bodyPr>
          <a:lstStyle/>
          <a:p>
            <a:pPr>
              <a:lnSpc>
                <a:spcPct val="93000"/>
              </a:lnSpc>
              <a:buClr>
                <a:srgbClr val="000000"/>
              </a:buClr>
              <a:buSzPct val="100000"/>
              <a:defRPr/>
            </a:pPr>
            <a:r>
              <a:rPr lang="en-US" altLang="en-US" sz="1000" kern="0">
                <a:solidFill>
                  <a:srgbClr val="FF0000"/>
                </a:solidFill>
              </a:rPr>
              <a:t>OAuth Clients</a:t>
            </a:r>
          </a:p>
        </p:txBody>
      </p:sp>
      <p:sp>
        <p:nvSpPr>
          <p:cNvPr id="47" name="TextBox 30"/>
          <p:cNvSpPr txBox="1">
            <a:spLocks noChangeArrowheads="1"/>
          </p:cNvSpPr>
          <p:nvPr/>
        </p:nvSpPr>
        <p:spPr bwMode="auto">
          <a:xfrm>
            <a:off x="5381942" y="1771016"/>
            <a:ext cx="1340432" cy="235449"/>
          </a:xfrm>
          <a:prstGeom prst="rect">
            <a:avLst/>
          </a:prstGeom>
          <a:noFill/>
          <a:ln w="9525">
            <a:noFill/>
            <a:miter lim="800000"/>
            <a:headEnd/>
            <a:tailEnd/>
          </a:ln>
        </p:spPr>
        <p:txBody>
          <a:bodyPr wrap="none">
            <a:spAutoFit/>
          </a:bodyPr>
          <a:lstStyle/>
          <a:p>
            <a:pPr>
              <a:lnSpc>
                <a:spcPct val="93000"/>
              </a:lnSpc>
              <a:buClr>
                <a:srgbClr val="000000"/>
              </a:buClr>
              <a:buSzPct val="100000"/>
              <a:defRPr/>
            </a:pPr>
            <a:r>
              <a:rPr lang="en-US" altLang="en-US" sz="1000" kern="0">
                <a:solidFill>
                  <a:srgbClr val="FF0000"/>
                </a:solidFill>
              </a:rPr>
              <a:t>Authorization Server</a:t>
            </a:r>
          </a:p>
        </p:txBody>
      </p:sp>
      <p:sp>
        <p:nvSpPr>
          <p:cNvPr id="48" name="TextBox 31"/>
          <p:cNvSpPr txBox="1">
            <a:spLocks noChangeArrowheads="1"/>
          </p:cNvSpPr>
          <p:nvPr/>
        </p:nvSpPr>
        <p:spPr bwMode="auto">
          <a:xfrm>
            <a:off x="5381943" y="2923541"/>
            <a:ext cx="2157413" cy="436563"/>
          </a:xfrm>
          <a:prstGeom prst="rect">
            <a:avLst/>
          </a:prstGeom>
          <a:noFill/>
          <a:ln w="9525">
            <a:noFill/>
            <a:miter lim="800000"/>
            <a:headEnd/>
            <a:tailEnd/>
          </a:ln>
        </p:spPr>
        <p:txBody>
          <a:bodyPr>
            <a:spAutoFit/>
          </a:bodyPr>
          <a:lstStyle/>
          <a:p>
            <a:pPr marL="171450" indent="-171450">
              <a:lnSpc>
                <a:spcPct val="93000"/>
              </a:lnSpc>
              <a:buClr>
                <a:srgbClr val="000000"/>
              </a:buClr>
              <a:buSzPct val="100000"/>
              <a:buFontTx/>
              <a:buChar char="-"/>
              <a:defRPr/>
            </a:pPr>
            <a:r>
              <a:rPr lang="en-US" altLang="en-US" sz="800" kern="0">
                <a:solidFill>
                  <a:srgbClr val="3333CC"/>
                </a:solidFill>
              </a:rPr>
              <a:t>Authenticates users</a:t>
            </a:r>
          </a:p>
          <a:p>
            <a:pPr marL="171450" indent="-171450">
              <a:lnSpc>
                <a:spcPct val="93000"/>
              </a:lnSpc>
              <a:buClr>
                <a:srgbClr val="000000"/>
              </a:buClr>
              <a:buSzPct val="100000"/>
              <a:buFontTx/>
              <a:buChar char="-"/>
              <a:defRPr/>
            </a:pPr>
            <a:r>
              <a:rPr lang="en-US" altLang="en-US" sz="800" kern="0">
                <a:solidFill>
                  <a:srgbClr val="3333CC"/>
                </a:solidFill>
              </a:rPr>
              <a:t>Issues, authorizes, and manages oauth tokens </a:t>
            </a:r>
          </a:p>
        </p:txBody>
      </p:sp>
      <p:sp>
        <p:nvSpPr>
          <p:cNvPr id="49" name="TextBox 48"/>
          <p:cNvSpPr txBox="1"/>
          <p:nvPr/>
        </p:nvSpPr>
        <p:spPr>
          <a:xfrm>
            <a:off x="8299768" y="1434466"/>
            <a:ext cx="2157413" cy="1322991"/>
          </a:xfrm>
          <a:prstGeom prst="rect">
            <a:avLst/>
          </a:prstGeom>
          <a:noFill/>
        </p:spPr>
        <p:txBody>
          <a:bodyPr>
            <a:spAutoFit/>
          </a:bodyPr>
          <a:lstStyle/>
          <a:p>
            <a:pPr>
              <a:lnSpc>
                <a:spcPct val="93000"/>
              </a:lnSpc>
              <a:buClr>
                <a:srgbClr val="000000"/>
              </a:buClr>
              <a:buSzPct val="100000"/>
              <a:defRPr/>
            </a:pPr>
            <a:r>
              <a:rPr lang="en-US" sz="1200" b="1" kern="0" dirty="0">
                <a:solidFill>
                  <a:srgbClr val="FF0000"/>
                </a:solidFill>
              </a:rPr>
              <a:t>Authorization Flows</a:t>
            </a:r>
          </a:p>
          <a:p>
            <a:pPr marL="171450" indent="-171450">
              <a:lnSpc>
                <a:spcPct val="93000"/>
              </a:lnSpc>
              <a:buClr>
                <a:srgbClr val="000000"/>
              </a:buClr>
              <a:buSzPct val="100000"/>
              <a:buFont typeface="Arial" pitchFamily="34" charset="0"/>
              <a:buChar char="•"/>
              <a:defRPr/>
            </a:pPr>
            <a:r>
              <a:rPr lang="en-US" sz="1400" b="1" kern="0" dirty="0">
                <a:solidFill>
                  <a:sysClr val="windowText" lastClr="000000"/>
                </a:solidFill>
              </a:rPr>
              <a:t>Authorization Code</a:t>
            </a:r>
          </a:p>
          <a:p>
            <a:pPr marL="171450" indent="-171450">
              <a:lnSpc>
                <a:spcPct val="93000"/>
              </a:lnSpc>
              <a:buClr>
                <a:srgbClr val="000000"/>
              </a:buClr>
              <a:buSzPct val="100000"/>
              <a:buFont typeface="Arial" pitchFamily="34" charset="0"/>
              <a:buChar char="•"/>
              <a:defRPr/>
            </a:pPr>
            <a:r>
              <a:rPr lang="en-US" sz="1200" kern="0" dirty="0">
                <a:solidFill>
                  <a:sysClr val="windowText" lastClr="000000"/>
                </a:solidFill>
              </a:rPr>
              <a:t>Implicit Grant</a:t>
            </a:r>
          </a:p>
          <a:p>
            <a:pPr marL="171450" indent="-171450">
              <a:lnSpc>
                <a:spcPct val="93000"/>
              </a:lnSpc>
              <a:buClr>
                <a:srgbClr val="000000"/>
              </a:buClr>
              <a:buSzPct val="100000"/>
              <a:buFont typeface="Arial" pitchFamily="34" charset="0"/>
              <a:buChar char="•"/>
              <a:defRPr/>
            </a:pPr>
            <a:r>
              <a:rPr lang="en-US" sz="1200" kern="0" dirty="0">
                <a:solidFill>
                  <a:sysClr val="windowText" lastClr="000000"/>
                </a:solidFill>
              </a:rPr>
              <a:t>Resource Owner Password Credentials</a:t>
            </a:r>
          </a:p>
          <a:p>
            <a:pPr marL="171450" indent="-171450">
              <a:lnSpc>
                <a:spcPct val="93000"/>
              </a:lnSpc>
              <a:buClr>
                <a:srgbClr val="000000"/>
              </a:buClr>
              <a:buSzPct val="100000"/>
              <a:buFont typeface="Arial" pitchFamily="34" charset="0"/>
              <a:buChar char="•"/>
              <a:defRPr/>
            </a:pPr>
            <a:r>
              <a:rPr lang="en-US" sz="1200" kern="0" dirty="0">
                <a:solidFill>
                  <a:sysClr val="windowText" lastClr="000000"/>
                </a:solidFill>
              </a:rPr>
              <a:t>Client Credentials</a:t>
            </a:r>
            <a:endParaRPr lang="en-US" sz="1200" b="1" kern="0" dirty="0">
              <a:solidFill>
                <a:srgbClr val="FF0000"/>
              </a:solidFill>
            </a:endParaRPr>
          </a:p>
          <a:p>
            <a:pPr marL="171450" indent="-171450">
              <a:lnSpc>
                <a:spcPct val="93000"/>
              </a:lnSpc>
              <a:buClr>
                <a:srgbClr val="000000"/>
              </a:buClr>
              <a:buSzPct val="100000"/>
              <a:buFont typeface="Arial" pitchFamily="34" charset="0"/>
              <a:buChar char="•"/>
              <a:defRPr/>
            </a:pPr>
            <a:endParaRPr lang="en-US" sz="1200" kern="0" dirty="0">
              <a:solidFill>
                <a:sysClr val="windowText" lastClr="000000"/>
              </a:solidFill>
            </a:endParaRPr>
          </a:p>
        </p:txBody>
      </p:sp>
      <p:cxnSp>
        <p:nvCxnSpPr>
          <p:cNvPr id="50" name="Straight Arrow Connector 12"/>
          <p:cNvCxnSpPr>
            <a:cxnSpLocks noChangeShapeType="1"/>
          </p:cNvCxnSpPr>
          <p:nvPr/>
        </p:nvCxnSpPr>
        <p:spPr bwMode="auto">
          <a:xfrm flipV="1">
            <a:off x="3875406" y="2698115"/>
            <a:ext cx="1328737" cy="1328738"/>
          </a:xfrm>
          <a:prstGeom prst="straightConnector1">
            <a:avLst/>
          </a:prstGeom>
          <a:noFill/>
          <a:ln w="38100" algn="ctr">
            <a:solidFill>
              <a:srgbClr val="00B0F0"/>
            </a:solidFill>
            <a:round/>
            <a:headEnd/>
            <a:tailEnd type="stealth" w="med" len="med"/>
          </a:ln>
          <a:effectLst/>
        </p:spPr>
      </p:cxnSp>
      <p:cxnSp>
        <p:nvCxnSpPr>
          <p:cNvPr id="51" name="Straight Arrow Connector 37"/>
          <p:cNvCxnSpPr>
            <a:cxnSpLocks noChangeShapeType="1"/>
          </p:cNvCxnSpPr>
          <p:nvPr/>
        </p:nvCxnSpPr>
        <p:spPr bwMode="auto">
          <a:xfrm flipV="1">
            <a:off x="6231255" y="3468054"/>
            <a:ext cx="0" cy="1349375"/>
          </a:xfrm>
          <a:prstGeom prst="straightConnector1">
            <a:avLst/>
          </a:prstGeom>
          <a:noFill/>
          <a:ln w="38100" algn="ctr">
            <a:solidFill>
              <a:srgbClr val="00B0F0"/>
            </a:solidFill>
            <a:round/>
            <a:headEnd/>
            <a:tailEnd type="stealth" w="med" len="med"/>
          </a:ln>
          <a:effectLst/>
        </p:spPr>
      </p:cxnSp>
      <p:cxnSp>
        <p:nvCxnSpPr>
          <p:cNvPr id="52" name="Straight Arrow Connector 42"/>
          <p:cNvCxnSpPr>
            <a:cxnSpLocks noChangeShapeType="1"/>
          </p:cNvCxnSpPr>
          <p:nvPr/>
        </p:nvCxnSpPr>
        <p:spPr bwMode="auto">
          <a:xfrm flipV="1">
            <a:off x="6374131" y="4072890"/>
            <a:ext cx="2035175" cy="736600"/>
          </a:xfrm>
          <a:prstGeom prst="straightConnector1">
            <a:avLst/>
          </a:prstGeom>
          <a:noFill/>
          <a:ln w="38100" algn="ctr">
            <a:solidFill>
              <a:srgbClr val="00B0F0"/>
            </a:solidFill>
            <a:round/>
            <a:headEnd/>
            <a:tailEnd type="stealth" w="med" len="med"/>
          </a:ln>
          <a:effectLst/>
        </p:spPr>
      </p:cxnSp>
      <p:cxnSp>
        <p:nvCxnSpPr>
          <p:cNvPr id="53" name="Straight Arrow Connector 44"/>
          <p:cNvCxnSpPr>
            <a:cxnSpLocks noChangeShapeType="1"/>
          </p:cNvCxnSpPr>
          <p:nvPr/>
        </p:nvCxnSpPr>
        <p:spPr bwMode="auto">
          <a:xfrm>
            <a:off x="3892868" y="4342765"/>
            <a:ext cx="925513" cy="749300"/>
          </a:xfrm>
          <a:prstGeom prst="straightConnector1">
            <a:avLst/>
          </a:prstGeom>
          <a:noFill/>
          <a:ln w="38100" algn="ctr">
            <a:solidFill>
              <a:srgbClr val="00B0F0"/>
            </a:solidFill>
            <a:round/>
            <a:headEnd/>
            <a:tailEnd type="stealth" w="med" len="med"/>
          </a:ln>
          <a:effectLst/>
        </p:spPr>
      </p:cxnSp>
      <p:sp>
        <p:nvSpPr>
          <p:cNvPr id="54" name="TextBox 53"/>
          <p:cNvSpPr txBox="1"/>
          <p:nvPr/>
        </p:nvSpPr>
        <p:spPr>
          <a:xfrm>
            <a:off x="1721168" y="1018541"/>
            <a:ext cx="3482975" cy="1294329"/>
          </a:xfrm>
          <a:prstGeom prst="rect">
            <a:avLst/>
          </a:prstGeom>
          <a:noFill/>
        </p:spPr>
        <p:txBody>
          <a:bodyPr>
            <a:spAutoFit/>
          </a:bodyPr>
          <a:lstStyle/>
          <a:p>
            <a:pPr>
              <a:lnSpc>
                <a:spcPct val="93000"/>
              </a:lnSpc>
              <a:buClr>
                <a:srgbClr val="000000"/>
              </a:buClr>
              <a:buSzPct val="100000"/>
              <a:defRPr/>
            </a:pPr>
            <a:r>
              <a:rPr lang="en-US" sz="1200" b="1" kern="0" dirty="0">
                <a:solidFill>
                  <a:srgbClr val="FF0000"/>
                </a:solidFill>
              </a:rPr>
              <a:t>What is OAUTH?</a:t>
            </a:r>
          </a:p>
          <a:p>
            <a:pPr>
              <a:lnSpc>
                <a:spcPct val="93000"/>
              </a:lnSpc>
              <a:buClr>
                <a:srgbClr val="000000"/>
              </a:buClr>
              <a:buSzPct val="100000"/>
              <a:defRPr/>
            </a:pPr>
            <a:endParaRPr lang="en-US" sz="1200" b="1" kern="0" dirty="0">
              <a:solidFill>
                <a:srgbClr val="FF0000"/>
              </a:solidFill>
            </a:endParaRPr>
          </a:p>
          <a:p>
            <a:pPr marL="171450" indent="-171450">
              <a:lnSpc>
                <a:spcPct val="93000"/>
              </a:lnSpc>
              <a:buClr>
                <a:srgbClr val="000000"/>
              </a:buClr>
              <a:buSzPct val="100000"/>
              <a:buFont typeface="Arial" pitchFamily="34" charset="0"/>
              <a:buChar char="•"/>
              <a:defRPr/>
            </a:pPr>
            <a:r>
              <a:rPr lang="en-US" sz="1200" kern="0" dirty="0">
                <a:solidFill>
                  <a:sysClr val="windowText" lastClr="000000"/>
                </a:solidFill>
              </a:rPr>
              <a:t>An authorization protocol</a:t>
            </a:r>
          </a:p>
          <a:p>
            <a:pPr marL="171450" indent="-171450">
              <a:lnSpc>
                <a:spcPct val="93000"/>
              </a:lnSpc>
              <a:buClr>
                <a:srgbClr val="000000"/>
              </a:buClr>
              <a:buSzPct val="100000"/>
              <a:buFont typeface="Arial" pitchFamily="34" charset="0"/>
              <a:buChar char="•"/>
              <a:defRPr/>
            </a:pPr>
            <a:r>
              <a:rPr lang="en-US" sz="1200" kern="0" dirty="0">
                <a:solidFill>
                  <a:sysClr val="windowText" lastClr="000000"/>
                </a:solidFill>
              </a:rPr>
              <a:t>Enables third party to obtain limited access on behalf of the resource owner</a:t>
            </a:r>
          </a:p>
          <a:p>
            <a:pPr marL="171450" indent="-171450">
              <a:lnSpc>
                <a:spcPct val="93000"/>
              </a:lnSpc>
              <a:buClr>
                <a:srgbClr val="000000"/>
              </a:buClr>
              <a:buSzPct val="100000"/>
              <a:buFont typeface="Arial" pitchFamily="34" charset="0"/>
              <a:buChar char="•"/>
              <a:defRPr/>
            </a:pPr>
            <a:r>
              <a:rPr lang="en-US" sz="1200" kern="0" dirty="0">
                <a:solidFill>
                  <a:sysClr val="windowText" lastClr="000000"/>
                </a:solidFill>
              </a:rPr>
              <a:t>Allows third party application to obtain access on its own behalf.</a:t>
            </a:r>
          </a:p>
        </p:txBody>
      </p:sp>
      <p:sp>
        <p:nvSpPr>
          <p:cNvPr id="55" name="TextBox 54"/>
          <p:cNvSpPr txBox="1"/>
          <p:nvPr/>
        </p:nvSpPr>
        <p:spPr>
          <a:xfrm>
            <a:off x="1689418" y="2540954"/>
            <a:ext cx="2157413" cy="1122615"/>
          </a:xfrm>
          <a:prstGeom prst="rect">
            <a:avLst/>
          </a:prstGeom>
          <a:noFill/>
        </p:spPr>
        <p:txBody>
          <a:bodyPr>
            <a:spAutoFit/>
          </a:bodyPr>
          <a:lstStyle/>
          <a:p>
            <a:pPr>
              <a:lnSpc>
                <a:spcPct val="93000"/>
              </a:lnSpc>
              <a:buClr>
                <a:srgbClr val="000000"/>
              </a:buClr>
              <a:buSzPct val="100000"/>
              <a:defRPr/>
            </a:pPr>
            <a:r>
              <a:rPr lang="en-US" sz="1200" b="1" kern="0" dirty="0">
                <a:solidFill>
                  <a:srgbClr val="FF0000"/>
                </a:solidFill>
              </a:rPr>
              <a:t>Roles</a:t>
            </a:r>
          </a:p>
          <a:p>
            <a:pPr>
              <a:lnSpc>
                <a:spcPct val="93000"/>
              </a:lnSpc>
              <a:buClr>
                <a:srgbClr val="000000"/>
              </a:buClr>
              <a:buSzPct val="100000"/>
              <a:defRPr/>
            </a:pPr>
            <a:endParaRPr lang="en-US" sz="1200" b="1" kern="0" dirty="0">
              <a:solidFill>
                <a:srgbClr val="FF0000"/>
              </a:solidFill>
            </a:endParaRPr>
          </a:p>
          <a:p>
            <a:pPr marL="171450" indent="-171450">
              <a:lnSpc>
                <a:spcPct val="93000"/>
              </a:lnSpc>
              <a:buClr>
                <a:srgbClr val="000000"/>
              </a:buClr>
              <a:buSzPct val="100000"/>
              <a:buFont typeface="Arial" pitchFamily="34" charset="0"/>
              <a:buChar char="•"/>
              <a:defRPr/>
            </a:pPr>
            <a:r>
              <a:rPr lang="en-US" sz="1200" kern="0" dirty="0">
                <a:solidFill>
                  <a:sysClr val="windowText" lastClr="000000"/>
                </a:solidFill>
              </a:rPr>
              <a:t>Resource Owner</a:t>
            </a:r>
          </a:p>
          <a:p>
            <a:pPr marL="171450" indent="-171450">
              <a:lnSpc>
                <a:spcPct val="93000"/>
              </a:lnSpc>
              <a:buClr>
                <a:srgbClr val="000000"/>
              </a:buClr>
              <a:buSzPct val="100000"/>
              <a:buFont typeface="Arial" pitchFamily="34" charset="0"/>
              <a:buChar char="•"/>
              <a:defRPr/>
            </a:pPr>
            <a:r>
              <a:rPr lang="en-US" sz="1200" kern="0" dirty="0">
                <a:solidFill>
                  <a:sysClr val="windowText" lastClr="000000"/>
                </a:solidFill>
              </a:rPr>
              <a:t>Resource Server</a:t>
            </a:r>
          </a:p>
          <a:p>
            <a:pPr marL="171450" indent="-171450">
              <a:lnSpc>
                <a:spcPct val="93000"/>
              </a:lnSpc>
              <a:buClr>
                <a:srgbClr val="000000"/>
              </a:buClr>
              <a:buSzPct val="100000"/>
              <a:buFont typeface="Arial" pitchFamily="34" charset="0"/>
              <a:buChar char="•"/>
              <a:defRPr/>
            </a:pPr>
            <a:r>
              <a:rPr lang="en-US" sz="1200" kern="0" dirty="0">
                <a:solidFill>
                  <a:sysClr val="windowText" lastClr="000000"/>
                </a:solidFill>
              </a:rPr>
              <a:t>Authorization Server</a:t>
            </a:r>
          </a:p>
          <a:p>
            <a:pPr marL="171450" indent="-171450">
              <a:lnSpc>
                <a:spcPct val="93000"/>
              </a:lnSpc>
              <a:buClr>
                <a:srgbClr val="000000"/>
              </a:buClr>
              <a:buSzPct val="100000"/>
              <a:buFont typeface="Arial" pitchFamily="34" charset="0"/>
              <a:buChar char="•"/>
              <a:defRPr/>
            </a:pPr>
            <a:r>
              <a:rPr lang="en-US" sz="1200" kern="0" dirty="0">
                <a:solidFill>
                  <a:sysClr val="windowText" lastClr="000000"/>
                </a:solidFill>
              </a:rPr>
              <a:t>OAUTH Client</a:t>
            </a:r>
          </a:p>
        </p:txBody>
      </p:sp>
      <p:graphicFrame>
        <p:nvGraphicFramePr>
          <p:cNvPr id="56" name="Object 61"/>
          <p:cNvGraphicFramePr>
            <a:graphicFrameLocks noChangeAspect="1"/>
          </p:cNvGraphicFramePr>
          <p:nvPr/>
        </p:nvGraphicFramePr>
        <p:xfrm>
          <a:off x="2614931" y="3972878"/>
          <a:ext cx="327025" cy="457200"/>
        </p:xfrm>
        <a:graphic>
          <a:graphicData uri="http://schemas.openxmlformats.org/presentationml/2006/ole">
            <mc:AlternateContent xmlns:mc="http://schemas.openxmlformats.org/markup-compatibility/2006">
              <mc:Choice xmlns:v="urn:schemas-microsoft-com:vml" Requires="v">
                <p:oleObj spid="_x0000_s1043" name="Visio" r:id="rId12" imgW="693556" imgH="968284" progId="">
                  <p:embed/>
                </p:oleObj>
              </mc:Choice>
              <mc:Fallback>
                <p:oleObj name="Visio" r:id="rId12" imgW="693556" imgH="968284"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14931" y="3972878"/>
                        <a:ext cx="327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57" name="TextBox 56"/>
          <p:cNvSpPr txBox="1">
            <a:spLocks noChangeArrowheads="1"/>
          </p:cNvSpPr>
          <p:nvPr/>
        </p:nvSpPr>
        <p:spPr bwMode="auto">
          <a:xfrm>
            <a:off x="8358505" y="3361691"/>
            <a:ext cx="1143262" cy="235449"/>
          </a:xfrm>
          <a:prstGeom prst="rect">
            <a:avLst/>
          </a:prstGeom>
          <a:noFill/>
          <a:ln w="9525">
            <a:noFill/>
            <a:miter lim="800000"/>
            <a:headEnd/>
            <a:tailEnd/>
          </a:ln>
        </p:spPr>
        <p:txBody>
          <a:bodyPr wrap="none">
            <a:spAutoFit/>
          </a:bodyPr>
          <a:lstStyle/>
          <a:p>
            <a:pPr>
              <a:lnSpc>
                <a:spcPct val="93000"/>
              </a:lnSpc>
              <a:buClr>
                <a:srgbClr val="000000"/>
              </a:buClr>
              <a:buSzPct val="100000"/>
              <a:defRPr/>
            </a:pPr>
            <a:r>
              <a:rPr lang="en-US" altLang="en-US" sz="1000" kern="0">
                <a:solidFill>
                  <a:srgbClr val="FF0000"/>
                </a:solidFill>
              </a:rPr>
              <a:t>Resource Server</a:t>
            </a:r>
          </a:p>
        </p:txBody>
      </p:sp>
      <p:sp>
        <p:nvSpPr>
          <p:cNvPr id="58" name="TextBox 57"/>
          <p:cNvSpPr txBox="1">
            <a:spLocks noChangeArrowheads="1"/>
          </p:cNvSpPr>
          <p:nvPr/>
        </p:nvSpPr>
        <p:spPr bwMode="auto">
          <a:xfrm>
            <a:off x="2003742" y="3723641"/>
            <a:ext cx="1143262" cy="235449"/>
          </a:xfrm>
          <a:prstGeom prst="rect">
            <a:avLst/>
          </a:prstGeom>
          <a:noFill/>
          <a:ln w="9525">
            <a:noFill/>
            <a:miter lim="800000"/>
            <a:headEnd/>
            <a:tailEnd/>
          </a:ln>
        </p:spPr>
        <p:txBody>
          <a:bodyPr wrap="none">
            <a:spAutoFit/>
          </a:bodyPr>
          <a:lstStyle/>
          <a:p>
            <a:pPr>
              <a:lnSpc>
                <a:spcPct val="93000"/>
              </a:lnSpc>
              <a:buClr>
                <a:srgbClr val="000000"/>
              </a:buClr>
              <a:buSzPct val="100000"/>
              <a:defRPr/>
            </a:pPr>
            <a:r>
              <a:rPr lang="en-US" altLang="en-US" sz="1000" kern="0">
                <a:solidFill>
                  <a:srgbClr val="FF0000"/>
                </a:solidFill>
              </a:rPr>
              <a:t>Resource Owner</a:t>
            </a:r>
          </a:p>
        </p:txBody>
      </p:sp>
      <p:sp>
        <p:nvSpPr>
          <p:cNvPr id="59" name="TextBox 59"/>
          <p:cNvSpPr txBox="1">
            <a:spLocks noChangeArrowheads="1"/>
          </p:cNvSpPr>
          <p:nvPr/>
        </p:nvSpPr>
        <p:spPr bwMode="auto">
          <a:xfrm>
            <a:off x="6675756" y="2780666"/>
            <a:ext cx="841375" cy="214313"/>
          </a:xfrm>
          <a:prstGeom prst="rect">
            <a:avLst/>
          </a:prstGeom>
          <a:noFill/>
          <a:ln w="9525">
            <a:noFill/>
            <a:miter lim="800000"/>
            <a:headEnd/>
            <a:tailEnd/>
          </a:ln>
        </p:spPr>
        <p:txBody>
          <a:bodyPr wrap="none">
            <a:spAutoFit/>
          </a:bodyPr>
          <a:lstStyle/>
          <a:p>
            <a:pPr>
              <a:lnSpc>
                <a:spcPct val="93000"/>
              </a:lnSpc>
              <a:buClr>
                <a:srgbClr val="000000"/>
              </a:buClr>
              <a:buSzPct val="100000"/>
              <a:defRPr/>
            </a:pPr>
            <a:r>
              <a:rPr lang="en-US" altLang="en-US" sz="800" kern="0">
                <a:solidFill>
                  <a:srgbClr val="3333CC"/>
                </a:solidFill>
              </a:rPr>
              <a:t>User Directory</a:t>
            </a:r>
          </a:p>
        </p:txBody>
      </p:sp>
      <p:cxnSp>
        <p:nvCxnSpPr>
          <p:cNvPr id="60" name="Straight Arrow Connector 60"/>
          <p:cNvCxnSpPr>
            <a:cxnSpLocks noChangeShapeType="1"/>
          </p:cNvCxnSpPr>
          <p:nvPr/>
        </p:nvCxnSpPr>
        <p:spPr bwMode="auto">
          <a:xfrm flipV="1">
            <a:off x="6563042" y="2648904"/>
            <a:ext cx="300038" cy="9525"/>
          </a:xfrm>
          <a:prstGeom prst="straightConnector1">
            <a:avLst/>
          </a:prstGeom>
          <a:noFill/>
          <a:ln w="38100" algn="ctr">
            <a:solidFill>
              <a:srgbClr val="00B0F0"/>
            </a:solidFill>
            <a:round/>
            <a:headEnd/>
            <a:tailEnd type="stealth" w="med" len="med"/>
          </a:ln>
          <a:effectLst/>
        </p:spPr>
      </p:cxnSp>
      <p:sp>
        <p:nvSpPr>
          <p:cNvPr id="61" name="Rectangle 60"/>
          <p:cNvSpPr/>
          <p:nvPr/>
        </p:nvSpPr>
        <p:spPr>
          <a:xfrm>
            <a:off x="8323580" y="4766629"/>
            <a:ext cx="2233612" cy="1122615"/>
          </a:xfrm>
          <a:prstGeom prst="rect">
            <a:avLst/>
          </a:prstGeom>
        </p:spPr>
        <p:txBody>
          <a:bodyPr>
            <a:spAutoFit/>
          </a:bodyPr>
          <a:lstStyle/>
          <a:p>
            <a:pPr>
              <a:lnSpc>
                <a:spcPct val="93000"/>
              </a:lnSpc>
              <a:buClr>
                <a:srgbClr val="000000"/>
              </a:buClr>
              <a:buSzPct val="100000"/>
              <a:defRPr/>
            </a:pPr>
            <a:r>
              <a:rPr lang="en-US" sz="1200" b="1" kern="0" dirty="0">
                <a:solidFill>
                  <a:srgbClr val="FF0000"/>
                </a:solidFill>
              </a:rPr>
              <a:t>Resource Server</a:t>
            </a:r>
          </a:p>
          <a:p>
            <a:pPr>
              <a:lnSpc>
                <a:spcPct val="93000"/>
              </a:lnSpc>
              <a:buClr>
                <a:srgbClr val="000000"/>
              </a:buClr>
              <a:buSzPct val="100000"/>
              <a:defRPr/>
            </a:pPr>
            <a:endParaRPr lang="en-US" sz="1200" b="1" kern="0" dirty="0">
              <a:solidFill>
                <a:srgbClr val="FF0000"/>
              </a:solidFill>
            </a:endParaRPr>
          </a:p>
          <a:p>
            <a:pPr marL="171450" indent="-171450">
              <a:lnSpc>
                <a:spcPct val="93000"/>
              </a:lnSpc>
              <a:buClr>
                <a:srgbClr val="000000"/>
              </a:buClr>
              <a:buSzPct val="100000"/>
              <a:buFont typeface="Wingdings" panose="05000000000000000000" pitchFamily="2" charset="2"/>
              <a:buChar char="Ø"/>
              <a:defRPr/>
            </a:pPr>
            <a:r>
              <a:rPr lang="en-US" sz="1200" kern="0" dirty="0">
                <a:solidFill>
                  <a:sysClr val="windowText" lastClr="000000"/>
                </a:solidFill>
              </a:rPr>
              <a:t>Server hosting protected resources</a:t>
            </a:r>
          </a:p>
          <a:p>
            <a:pPr marL="171450" indent="-171450">
              <a:lnSpc>
                <a:spcPct val="93000"/>
              </a:lnSpc>
              <a:buClr>
                <a:srgbClr val="000000"/>
              </a:buClr>
              <a:buSzPct val="100000"/>
              <a:buFont typeface="Wingdings" panose="05000000000000000000" pitchFamily="2" charset="2"/>
              <a:buChar char="Ø"/>
              <a:defRPr/>
            </a:pPr>
            <a:r>
              <a:rPr lang="en-US" sz="1200" kern="0" dirty="0">
                <a:solidFill>
                  <a:sysClr val="windowText" lastClr="000000"/>
                </a:solidFill>
              </a:rPr>
              <a:t>Uses </a:t>
            </a:r>
            <a:r>
              <a:rPr lang="en-US" sz="1200" kern="0" dirty="0" err="1">
                <a:solidFill>
                  <a:sysClr val="windowText" lastClr="000000"/>
                </a:solidFill>
              </a:rPr>
              <a:t>OAuth</a:t>
            </a:r>
            <a:r>
              <a:rPr lang="en-US" sz="1200" kern="0" dirty="0">
                <a:solidFill>
                  <a:sysClr val="windowText" lastClr="000000"/>
                </a:solidFill>
              </a:rPr>
              <a:t> access tokens to provide access.</a:t>
            </a:r>
          </a:p>
        </p:txBody>
      </p:sp>
    </p:spTree>
    <p:extLst>
      <p:ext uri="{BB962C8B-B14F-4D97-AF65-F5344CB8AC3E}">
        <p14:creationId xmlns:p14="http://schemas.microsoft.com/office/powerpoint/2010/main" val="41100730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858964" y="250826"/>
            <a:ext cx="8505825" cy="389255"/>
          </a:xfrm>
        </p:spPr>
        <p:txBody>
          <a:bodyPr>
            <a:normAutofit fontScale="90000"/>
          </a:bodyPr>
          <a:lstStyle/>
          <a:p>
            <a:r>
              <a:rPr lang="en-US" altLang="en-US" dirty="0" err="1">
                <a:solidFill>
                  <a:schemeClr val="bg2"/>
                </a:solidFill>
                <a:ea typeface="ＭＳ Ｐゴシック" pitchFamily="34" charset="-128"/>
              </a:rPr>
              <a:t>OAuth</a:t>
            </a:r>
            <a:r>
              <a:rPr lang="en-US" altLang="en-US" dirty="0">
                <a:solidFill>
                  <a:schemeClr val="bg2"/>
                </a:solidFill>
                <a:ea typeface="ＭＳ Ｐゴシック" pitchFamily="34" charset="-128"/>
              </a:rPr>
              <a:t> Terminology</a:t>
            </a:r>
            <a:br>
              <a:rPr lang="en-US" altLang="en-US" dirty="0">
                <a:solidFill>
                  <a:srgbClr val="00CEFE"/>
                </a:solidFill>
                <a:ea typeface="ＭＳ Ｐゴシック" pitchFamily="34" charset="-128"/>
              </a:rPr>
            </a:br>
            <a:endParaRPr lang="en-US" altLang="en-US" dirty="0">
              <a:solidFill>
                <a:srgbClr val="00CEFE"/>
              </a:solidFill>
              <a:ea typeface="ＭＳ Ｐゴシック" pitchFamily="34" charset="-128"/>
            </a:endParaRPr>
          </a:p>
        </p:txBody>
      </p:sp>
      <p:sp>
        <p:nvSpPr>
          <p:cNvPr id="4" name="Text Box 3"/>
          <p:cNvSpPr txBox="1">
            <a:spLocks noChangeArrowheads="1"/>
          </p:cNvSpPr>
          <p:nvPr/>
        </p:nvSpPr>
        <p:spPr bwMode="auto">
          <a:xfrm>
            <a:off x="1706563" y="1271589"/>
            <a:ext cx="8686800" cy="4763452"/>
          </a:xfrm>
          <a:prstGeom prst="rect">
            <a:avLst/>
          </a:prstGeom>
          <a:noFill/>
          <a:ln w="21600">
            <a:noFill/>
            <a:round/>
            <a:headEnd/>
            <a:tailEnd/>
          </a:ln>
          <a:effectLst/>
        </p:spPr>
        <p:txBody>
          <a:bodyPr tIns="111600"/>
          <a:lstStyle/>
          <a:p>
            <a:pPr marL="228600" indent="-227013">
              <a:lnSpc>
                <a:spcPct val="92000"/>
              </a:lnSpc>
              <a:spcBef>
                <a:spcPts val="488"/>
              </a:spcBef>
              <a:buClr>
                <a:srgbClr val="595959"/>
              </a:buClr>
              <a:buSzPct val="100000"/>
              <a:buFont typeface="Arial" pitchFamily="34" charset="0"/>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pPr>
            <a:r>
              <a:rPr lang="en-US" altLang="en-US" sz="2000" b="1" dirty="0">
                <a:solidFill>
                  <a:srgbClr val="595959"/>
                </a:solidFill>
                <a:latin typeface="Calibri" pitchFamily="34" charset="0"/>
                <a:ea typeface="MS PGothic" pitchFamily="34" charset="-128"/>
              </a:rPr>
              <a:t>Resource</a:t>
            </a:r>
            <a:r>
              <a:rPr lang="en-US" altLang="en-US" sz="2000" dirty="0">
                <a:solidFill>
                  <a:srgbClr val="595959"/>
                </a:solidFill>
                <a:latin typeface="Calibri" pitchFamily="34" charset="0"/>
                <a:ea typeface="MS PGothic" pitchFamily="34" charset="-128"/>
              </a:rPr>
              <a:t> - The information or object of interest.</a:t>
            </a:r>
          </a:p>
          <a:p>
            <a:pPr marL="228600" indent="-227013">
              <a:lnSpc>
                <a:spcPct val="92000"/>
              </a:lnSpc>
              <a:spcBef>
                <a:spcPts val="488"/>
              </a:spcBef>
              <a:buClr>
                <a:srgbClr val="595959"/>
              </a:buClr>
              <a:buSzPct val="100000"/>
              <a:buFont typeface="Arial" pitchFamily="34" charset="0"/>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pPr>
            <a:r>
              <a:rPr lang="en-US" altLang="en-US" sz="2000" b="1" dirty="0">
                <a:solidFill>
                  <a:srgbClr val="595959"/>
                </a:solidFill>
                <a:latin typeface="Calibri" pitchFamily="34" charset="0"/>
                <a:ea typeface="MS PGothic" pitchFamily="34" charset="-128"/>
              </a:rPr>
              <a:t>Resource Owner </a:t>
            </a:r>
            <a:r>
              <a:rPr lang="en-US" altLang="en-US" sz="2000" dirty="0">
                <a:solidFill>
                  <a:srgbClr val="595959"/>
                </a:solidFill>
                <a:latin typeface="Calibri" pitchFamily="34" charset="0"/>
                <a:ea typeface="MS PGothic" pitchFamily="34" charset="-128"/>
              </a:rPr>
              <a:t>- The entity that maintains ownership of the resource.</a:t>
            </a:r>
          </a:p>
          <a:p>
            <a:pPr marL="228600" indent="-227013">
              <a:lnSpc>
                <a:spcPct val="92000"/>
              </a:lnSpc>
              <a:spcBef>
                <a:spcPts val="488"/>
              </a:spcBef>
              <a:buClr>
                <a:srgbClr val="595959"/>
              </a:buClr>
              <a:buSzPct val="100000"/>
              <a:buFont typeface="Arial" pitchFamily="34" charset="0"/>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pPr>
            <a:r>
              <a:rPr lang="en-US" altLang="en-US" sz="2000" b="1" dirty="0">
                <a:solidFill>
                  <a:srgbClr val="595959"/>
                </a:solidFill>
                <a:latin typeface="Calibri" pitchFamily="34" charset="0"/>
                <a:ea typeface="MS PGothic" pitchFamily="34" charset="-128"/>
              </a:rPr>
              <a:t>Client</a:t>
            </a:r>
            <a:r>
              <a:rPr lang="en-US" altLang="en-US" sz="2000" dirty="0">
                <a:solidFill>
                  <a:srgbClr val="595959"/>
                </a:solidFill>
                <a:latin typeface="Calibri" pitchFamily="34" charset="0"/>
                <a:ea typeface="MS PGothic" pitchFamily="34" charset="-128"/>
              </a:rPr>
              <a:t> - The entity requesting access to the resource. Clients must register with the Authorization Server prior to requesting resources.</a:t>
            </a:r>
          </a:p>
          <a:p>
            <a:pPr marL="228600" indent="-227013">
              <a:lnSpc>
                <a:spcPct val="92000"/>
              </a:lnSpc>
              <a:spcBef>
                <a:spcPts val="488"/>
              </a:spcBef>
              <a:buClr>
                <a:srgbClr val="595959"/>
              </a:buClr>
              <a:buSzPct val="100000"/>
              <a:buFont typeface="Arial" pitchFamily="34" charset="0"/>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pPr>
            <a:r>
              <a:rPr lang="en-US" altLang="en-US" sz="2000" b="1" dirty="0">
                <a:solidFill>
                  <a:srgbClr val="595959"/>
                </a:solidFill>
                <a:latin typeface="Calibri" pitchFamily="34" charset="0"/>
                <a:ea typeface="MS PGothic" pitchFamily="34" charset="-128"/>
              </a:rPr>
              <a:t>Resource Server </a:t>
            </a:r>
            <a:r>
              <a:rPr lang="en-US" altLang="en-US" sz="2000" dirty="0">
                <a:solidFill>
                  <a:srgbClr val="595959"/>
                </a:solidFill>
                <a:latin typeface="Calibri" pitchFamily="34" charset="0"/>
                <a:ea typeface="MS PGothic" pitchFamily="34" charset="-128"/>
              </a:rPr>
              <a:t>- Where the resource resides.</a:t>
            </a:r>
          </a:p>
          <a:p>
            <a:pPr marL="228600" indent="-227013">
              <a:lnSpc>
                <a:spcPct val="92000"/>
              </a:lnSpc>
              <a:spcBef>
                <a:spcPts val="488"/>
              </a:spcBef>
              <a:buClr>
                <a:srgbClr val="595959"/>
              </a:buClr>
              <a:buSzPct val="100000"/>
              <a:buFont typeface="Arial" pitchFamily="34" charset="0"/>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pPr>
            <a:r>
              <a:rPr lang="en-US" altLang="en-US" sz="2000" b="1" dirty="0">
                <a:solidFill>
                  <a:srgbClr val="595959"/>
                </a:solidFill>
                <a:latin typeface="Calibri" pitchFamily="34" charset="0"/>
                <a:ea typeface="MS PGothic" pitchFamily="34" charset="-128"/>
              </a:rPr>
              <a:t>Authorization Server </a:t>
            </a:r>
            <a:r>
              <a:rPr lang="en-US" altLang="en-US" sz="2000" dirty="0">
                <a:solidFill>
                  <a:srgbClr val="595959"/>
                </a:solidFill>
                <a:latin typeface="Calibri" pitchFamily="34" charset="0"/>
                <a:ea typeface="MS PGothic" pitchFamily="34" charset="-128"/>
              </a:rPr>
              <a:t>- Where the Resource Owners authenticate to allow or deny access to the resources. The Resource Owners never have to share their credentials with the client. Also where Clients authenticate to obtain an Access Token for the resource.</a:t>
            </a:r>
          </a:p>
          <a:p>
            <a:pPr marL="228600" indent="-227013">
              <a:lnSpc>
                <a:spcPct val="92000"/>
              </a:lnSpc>
              <a:spcBef>
                <a:spcPts val="488"/>
              </a:spcBef>
              <a:buClr>
                <a:srgbClr val="595959"/>
              </a:buClr>
              <a:buSzPct val="100000"/>
              <a:buFont typeface="Arial" pitchFamily="34" charset="0"/>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pPr>
            <a:r>
              <a:rPr lang="en-US" altLang="en-US" sz="2000" b="1" dirty="0">
                <a:solidFill>
                  <a:srgbClr val="595959"/>
                </a:solidFill>
                <a:latin typeface="Calibri" pitchFamily="34" charset="0"/>
                <a:ea typeface="MS PGothic" pitchFamily="34" charset="-128"/>
              </a:rPr>
              <a:t>Authorization Code </a:t>
            </a:r>
            <a:r>
              <a:rPr lang="en-US" altLang="en-US" sz="2000" dirty="0">
                <a:solidFill>
                  <a:srgbClr val="595959"/>
                </a:solidFill>
                <a:latin typeface="Calibri" pitchFamily="34" charset="0"/>
                <a:ea typeface="MS PGothic" pitchFamily="34" charset="-128"/>
              </a:rPr>
              <a:t>- A short-lived token provided directly to the Client by the Authorization Server. Implies that the client has permission to access the resource on the resource owner’s behalf. Used to obtain an Access Token.</a:t>
            </a:r>
          </a:p>
          <a:p>
            <a:pPr marL="228600" indent="-227013">
              <a:lnSpc>
                <a:spcPct val="92000"/>
              </a:lnSpc>
              <a:spcBef>
                <a:spcPts val="488"/>
              </a:spcBef>
              <a:buClr>
                <a:srgbClr val="595959"/>
              </a:buClr>
              <a:buSzPct val="100000"/>
              <a:buFont typeface="Arial" pitchFamily="34" charset="0"/>
              <a:buChar char="•"/>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pPr>
            <a:r>
              <a:rPr lang="en-US" altLang="en-US" sz="2000" b="1" dirty="0">
                <a:solidFill>
                  <a:srgbClr val="595959"/>
                </a:solidFill>
                <a:latin typeface="Calibri" pitchFamily="34" charset="0"/>
                <a:ea typeface="MS PGothic" pitchFamily="34" charset="-128"/>
              </a:rPr>
              <a:t>Access Token </a:t>
            </a:r>
            <a:r>
              <a:rPr lang="en-US" altLang="en-US" sz="2000" dirty="0">
                <a:solidFill>
                  <a:srgbClr val="595959"/>
                </a:solidFill>
                <a:latin typeface="Calibri" pitchFamily="34" charset="0"/>
                <a:ea typeface="MS PGothic" pitchFamily="34" charset="-128"/>
              </a:rPr>
              <a:t>- Used by the client to access protected resources. Contains information that defines the scope and duration of access which is enforced by the Resource Server.</a:t>
            </a:r>
          </a:p>
        </p:txBody>
      </p:sp>
    </p:spTree>
    <p:extLst>
      <p:ext uri="{BB962C8B-B14F-4D97-AF65-F5344CB8AC3E}">
        <p14:creationId xmlns:p14="http://schemas.microsoft.com/office/powerpoint/2010/main" val="8800058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44040" y="1143000"/>
            <a:ext cx="8420100" cy="5098098"/>
          </a:xfrm>
        </p:spPr>
        <p:txBody>
          <a:bodyPr>
            <a:normAutofit fontScale="92500" lnSpcReduction="10000"/>
          </a:bodyPr>
          <a:lstStyle/>
          <a:p>
            <a:pPr>
              <a:lnSpc>
                <a:spcPct val="90000"/>
              </a:lnSpc>
            </a:pPr>
            <a:r>
              <a:rPr lang="en-US" altLang="en-US" b="1" dirty="0">
                <a:ea typeface="ＭＳ Ｐゴシック" pitchFamily="34" charset="-128"/>
              </a:rPr>
              <a:t>Authorization Code Grant</a:t>
            </a:r>
          </a:p>
          <a:p>
            <a:pPr marL="746125" lvl="1" indent="-349250">
              <a:lnSpc>
                <a:spcPct val="90000"/>
              </a:lnSpc>
            </a:pPr>
            <a:r>
              <a:rPr lang="en-US" altLang="en-US" sz="1500" dirty="0">
                <a:ea typeface="ＭＳ Ｐゴシック" pitchFamily="34" charset="-128"/>
              </a:rPr>
              <a:t>The Authorization Code grant type is the most common OAuth2.0 flow. It implements 3-Legged </a:t>
            </a:r>
            <a:r>
              <a:rPr lang="en-US" altLang="en-US" sz="1500" dirty="0" err="1">
                <a:ea typeface="ＭＳ Ｐゴシック" pitchFamily="34" charset="-128"/>
              </a:rPr>
              <a:t>OAuth</a:t>
            </a:r>
            <a:r>
              <a:rPr lang="en-US" altLang="en-US" sz="1500" dirty="0">
                <a:ea typeface="ＭＳ Ｐゴシック" pitchFamily="34" charset="-128"/>
              </a:rPr>
              <a:t> and involves the user granting the client an authorization code</a:t>
            </a:r>
            <a:r>
              <a:rPr lang="en-US" altLang="en-US" dirty="0">
                <a:ea typeface="ＭＳ Ｐゴシック" pitchFamily="34" charset="-128"/>
              </a:rPr>
              <a:t>, </a:t>
            </a:r>
            <a:r>
              <a:rPr lang="en-US" altLang="en-US" sz="1500" dirty="0">
                <a:ea typeface="ＭＳ Ｐゴシック" pitchFamily="34" charset="-128"/>
              </a:rPr>
              <a:t>which can be exchanged for an Access Token.</a:t>
            </a:r>
          </a:p>
          <a:p>
            <a:pPr>
              <a:lnSpc>
                <a:spcPct val="90000"/>
              </a:lnSpc>
              <a:buNone/>
            </a:pPr>
            <a:endParaRPr lang="en-US" altLang="en-US" dirty="0">
              <a:ea typeface="ＭＳ Ｐゴシック" pitchFamily="34" charset="-128"/>
            </a:endParaRPr>
          </a:p>
          <a:p>
            <a:pPr>
              <a:lnSpc>
                <a:spcPct val="90000"/>
              </a:lnSpc>
            </a:pPr>
            <a:r>
              <a:rPr lang="en-US" altLang="en-US" dirty="0">
                <a:ea typeface="ＭＳ Ｐゴシック" pitchFamily="34" charset="-128"/>
              </a:rPr>
              <a:t>Implicit Grant</a:t>
            </a:r>
          </a:p>
          <a:p>
            <a:pPr marL="746125" lvl="1" indent="-349250">
              <a:lnSpc>
                <a:spcPct val="90000"/>
              </a:lnSpc>
            </a:pPr>
            <a:r>
              <a:rPr lang="en-US" altLang="en-US" sz="1500" dirty="0">
                <a:ea typeface="ＭＳ Ｐゴシック" pitchFamily="34" charset="-128"/>
              </a:rPr>
              <a:t>Similar to the Authorization code grant described previously, however the user will be redirected in a browser to the authorization server, sign in, authorize the request but instead of being returned to the client with an authentication code they are redirected with an access token straight away. Care needs to be taken as the access token is more freely available in then style of interaction.</a:t>
            </a:r>
          </a:p>
          <a:p>
            <a:pPr>
              <a:lnSpc>
                <a:spcPct val="90000"/>
              </a:lnSpc>
              <a:buNone/>
            </a:pPr>
            <a:endParaRPr lang="en-US" altLang="en-US" dirty="0">
              <a:ea typeface="ＭＳ Ｐゴシック" pitchFamily="34" charset="-128"/>
            </a:endParaRPr>
          </a:p>
          <a:p>
            <a:pPr>
              <a:lnSpc>
                <a:spcPct val="90000"/>
              </a:lnSpc>
            </a:pPr>
            <a:r>
              <a:rPr lang="en-US" altLang="en-US" dirty="0">
                <a:ea typeface="ＭＳ Ｐゴシック" pitchFamily="34" charset="-128"/>
              </a:rPr>
              <a:t>Resource Owner Password Credential Grant</a:t>
            </a:r>
          </a:p>
          <a:p>
            <a:pPr marL="746125" lvl="1" indent="-349250">
              <a:lnSpc>
                <a:spcPct val="90000"/>
              </a:lnSpc>
            </a:pPr>
            <a:r>
              <a:rPr lang="en-US" altLang="en-US" sz="1500" dirty="0">
                <a:ea typeface="ＭＳ Ｐゴシック" pitchFamily="34" charset="-128"/>
              </a:rPr>
              <a:t>The client itself will ask the user for their username and password (as opposed to being redirected to the authorization server to authenticate). The client will send the user credentials to the authorization server along with the client’s own credentials. If the authentication is successful then the client will be issued with an access token. This method is often used for trusted clients, such as Google’s own mobile app.</a:t>
            </a:r>
          </a:p>
          <a:p>
            <a:pPr>
              <a:lnSpc>
                <a:spcPct val="90000"/>
              </a:lnSpc>
            </a:pPr>
            <a:endParaRPr lang="en-US" altLang="en-US" dirty="0">
              <a:ea typeface="ＭＳ Ｐゴシック" pitchFamily="34" charset="-128"/>
            </a:endParaRPr>
          </a:p>
          <a:p>
            <a:pPr>
              <a:lnSpc>
                <a:spcPct val="90000"/>
              </a:lnSpc>
            </a:pPr>
            <a:r>
              <a:rPr lang="en-US" altLang="en-US" dirty="0">
                <a:ea typeface="ＭＳ Ｐゴシック" pitchFamily="34" charset="-128"/>
              </a:rPr>
              <a:t>Client Credentials Grant</a:t>
            </a:r>
          </a:p>
          <a:p>
            <a:pPr marL="746125" lvl="1" indent="-349250">
              <a:lnSpc>
                <a:spcPct val="90000"/>
              </a:lnSpc>
            </a:pPr>
            <a:r>
              <a:rPr lang="en-US" altLang="en-US" sz="1400" dirty="0">
                <a:ea typeface="ＭＳ Ｐゴシック" pitchFamily="34" charset="-128"/>
              </a:rPr>
              <a:t>This grant is similar to the resource owner credentials grant except only the client’s credentials are used to authenticate a request for an access token. This grant should only be allowed to be used by trusted clients. It is a common grant type for machine-to-machine authentication.</a:t>
            </a:r>
          </a:p>
          <a:p>
            <a:pPr lvl="1">
              <a:lnSpc>
                <a:spcPct val="90000"/>
              </a:lnSpc>
            </a:pPr>
            <a:endParaRPr lang="en-US" altLang="en-US" dirty="0">
              <a:ea typeface="ＭＳ Ｐゴシック" pitchFamily="34" charset="-128"/>
            </a:endParaRPr>
          </a:p>
        </p:txBody>
      </p:sp>
      <p:sp>
        <p:nvSpPr>
          <p:cNvPr id="4" name="Rectangle 3"/>
          <p:cNvSpPr/>
          <p:nvPr/>
        </p:nvSpPr>
        <p:spPr>
          <a:xfrm>
            <a:off x="1752600" y="320041"/>
            <a:ext cx="8915400" cy="500133"/>
          </a:xfrm>
          <a:prstGeom prst="rect">
            <a:avLst/>
          </a:prstGeom>
        </p:spPr>
        <p:txBody>
          <a:bodyPr wrap="square" lIns="68568" tIns="34288" rIns="68568" bIns="34288">
            <a:spAutoFit/>
          </a:bodyPr>
          <a:lstStyle/>
          <a:p>
            <a:pPr defTabSz="685664">
              <a:defRPr/>
            </a:pPr>
            <a:r>
              <a:rPr lang="en-US" sz="2800" dirty="0" err="1">
                <a:solidFill>
                  <a:srgbClr val="00B0F0"/>
                </a:solidFill>
                <a:latin typeface="+mj-lt"/>
                <a:ea typeface="MS PGothic" charset="0"/>
                <a:cs typeface="MS PGothic" charset="0"/>
              </a:rPr>
              <a:t>OAuth</a:t>
            </a:r>
            <a:r>
              <a:rPr lang="en-US" sz="2800" dirty="0">
                <a:solidFill>
                  <a:srgbClr val="00B0F0"/>
                </a:solidFill>
                <a:latin typeface="+mj-lt"/>
                <a:ea typeface="MS PGothic" charset="0"/>
                <a:cs typeface="MS PGothic" charset="0"/>
              </a:rPr>
              <a:t> Grant Types</a:t>
            </a:r>
          </a:p>
        </p:txBody>
      </p:sp>
    </p:spTree>
    <p:extLst>
      <p:ext uri="{BB962C8B-B14F-4D97-AF65-F5344CB8AC3E}">
        <p14:creationId xmlns:p14="http://schemas.microsoft.com/office/powerpoint/2010/main" val="2843824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Player API</a:t>
            </a:r>
          </a:p>
        </p:txBody>
      </p:sp>
      <p:sp>
        <p:nvSpPr>
          <p:cNvPr id="3" name="Content Placeholder 2"/>
          <p:cNvSpPr>
            <a:spLocks noGrp="1"/>
          </p:cNvSpPr>
          <p:nvPr>
            <p:ph idx="1"/>
          </p:nvPr>
        </p:nvSpPr>
        <p:spPr/>
        <p:txBody>
          <a:bodyPr/>
          <a:lstStyle/>
          <a:p>
            <a:pPr>
              <a:buNone/>
            </a:pPr>
            <a:r>
              <a:rPr lang="en-US" dirty="0"/>
              <a:t>The Player API provides a set of functions for embedding and managing a content Player</a:t>
            </a:r>
          </a:p>
        </p:txBody>
      </p:sp>
      <p:graphicFrame>
        <p:nvGraphicFramePr>
          <p:cNvPr id="4" name="Table 3"/>
          <p:cNvGraphicFramePr>
            <a:graphicFrameLocks noGrp="1"/>
          </p:cNvGraphicFramePr>
          <p:nvPr>
            <p:extLst>
              <p:ext uri="{D42A27DB-BD31-4B8C-83A1-F6EECF244321}">
                <p14:modId xmlns:p14="http://schemas.microsoft.com/office/powerpoint/2010/main" val="3947841182"/>
              </p:ext>
            </p:extLst>
          </p:nvPr>
        </p:nvGraphicFramePr>
        <p:xfrm>
          <a:off x="914400" y="2286000"/>
          <a:ext cx="10271760" cy="3108960"/>
        </p:xfrm>
        <a:graphic>
          <a:graphicData uri="http://schemas.openxmlformats.org/drawingml/2006/table">
            <a:tbl>
              <a:tblPr firstRow="1" bandRow="1">
                <a:tableStyleId>{2D5ABB26-0587-4C30-8999-92F81FD0307C}</a:tableStyleId>
              </a:tblPr>
              <a:tblGrid>
                <a:gridCol w="5135880">
                  <a:extLst>
                    <a:ext uri="{9D8B030D-6E8A-4147-A177-3AD203B41FA5}">
                      <a16:colId xmlns:a16="http://schemas.microsoft.com/office/drawing/2014/main" val="20000"/>
                    </a:ext>
                  </a:extLst>
                </a:gridCol>
                <a:gridCol w="5135880">
                  <a:extLst>
                    <a:ext uri="{9D8B030D-6E8A-4147-A177-3AD203B41FA5}">
                      <a16:colId xmlns:a16="http://schemas.microsoft.com/office/drawing/2014/main" val="20001"/>
                    </a:ext>
                  </a:extLst>
                </a:gridCol>
              </a:tblGrid>
              <a:tr h="2661920">
                <a:tc>
                  <a:txBody>
                    <a:bodyPr/>
                    <a:lstStyle/>
                    <a:p>
                      <a:pPr marL="285750" indent="-285750">
                        <a:buFont typeface="Arial" panose="020B0604020202020204" pitchFamily="34" charset="0"/>
                        <a:buChar char="•"/>
                      </a:pPr>
                      <a:r>
                        <a:rPr lang="en-US" sz="1800" b="1" dirty="0"/>
                        <a:t>Embed a Player for channel or video content</a:t>
                      </a:r>
                    </a:p>
                    <a:p>
                      <a:pPr marL="285750" indent="-285750">
                        <a:buFont typeface="Arial" panose="020B0604020202020204" pitchFamily="34" charset="0"/>
                        <a:buChar char="•"/>
                      </a:pPr>
                      <a:r>
                        <a:rPr lang="en-US" sz="1800" b="1" dirty="0"/>
                        <a:t>Load new content into Player instance</a:t>
                      </a:r>
                    </a:p>
                    <a:p>
                      <a:pPr marL="285750" indent="-285750">
                        <a:buFont typeface="Arial" panose="020B0604020202020204" pitchFamily="34" charset="0"/>
                        <a:buChar char="•"/>
                      </a:pPr>
                      <a:r>
                        <a:rPr lang="en-US" sz="1800" b="1" dirty="0"/>
                        <a:t>Play, pause and stop current content</a:t>
                      </a:r>
                    </a:p>
                    <a:p>
                      <a:pPr marL="285750" indent="-285750">
                        <a:buFont typeface="Arial" panose="020B0604020202020204" pitchFamily="34" charset="0"/>
                        <a:buChar char="•"/>
                      </a:pPr>
                      <a:r>
                        <a:rPr lang="en-US" sz="1800" b="1" dirty="0"/>
                        <a:t>Seek specific position in video</a:t>
                      </a:r>
                    </a:p>
                    <a:p>
                      <a:pPr marL="285750" indent="-285750">
                        <a:buFont typeface="Arial" panose="020B0604020202020204" pitchFamily="34" charset="0"/>
                        <a:buChar char="•"/>
                      </a:pPr>
                      <a:r>
                        <a:rPr lang="en-US" sz="1800" b="1" dirty="0"/>
                        <a:t>Set Player quality</a:t>
                      </a:r>
                    </a:p>
                    <a:p>
                      <a:pPr marL="285750" indent="-285750">
                        <a:buFont typeface="Arial" panose="020B0604020202020204" pitchFamily="34" charset="0"/>
                        <a:buChar char="•"/>
                      </a:pPr>
                      <a:r>
                        <a:rPr lang="en-US" sz="1800" dirty="0"/>
                        <a:t>Retrieve Player properties for current video</a:t>
                      </a:r>
                    </a:p>
                    <a:p>
                      <a:pPr marL="742950" lvl="1" indent="-285750">
                        <a:buFont typeface="Arial" panose="020B0604020202020204" pitchFamily="34" charset="0"/>
                        <a:buChar char="•"/>
                      </a:pPr>
                      <a:r>
                        <a:rPr lang="en-US" sz="1800" b="1" dirty="0"/>
                        <a:t>Duration</a:t>
                      </a:r>
                    </a:p>
                    <a:p>
                      <a:pPr marL="742950" lvl="1" indent="-285750">
                        <a:buFont typeface="Arial" panose="020B0604020202020204" pitchFamily="34" charset="0"/>
                        <a:buChar char="•"/>
                      </a:pPr>
                      <a:r>
                        <a:rPr lang="en-US" sz="1800" b="1" dirty="0"/>
                        <a:t>Progress</a:t>
                      </a:r>
                    </a:p>
                    <a:p>
                      <a:pPr marL="742950" lvl="1" indent="-285750">
                        <a:buFont typeface="Arial" panose="020B0604020202020204" pitchFamily="34" charset="0"/>
                        <a:buChar char="•"/>
                      </a:pPr>
                      <a:r>
                        <a:rPr lang="en-US" sz="1800" dirty="0"/>
                        <a:t>Number of viewers</a:t>
                      </a:r>
                    </a:p>
                    <a:p>
                      <a:pPr marL="742950" lvl="1" indent="-285750">
                        <a:buFont typeface="Arial" panose="020B0604020202020204" pitchFamily="34" charset="0"/>
                        <a:buChar char="•"/>
                      </a:pPr>
                      <a:r>
                        <a:rPr lang="en-US" sz="1800" dirty="0"/>
                        <a:t>Content ID</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Create listener functions to trap events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Channel goes live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Channel goes offline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Video finishes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Video is now playing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Video size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Video quality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Content (if it changed)</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624200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1858964" y="250826"/>
            <a:ext cx="8505825" cy="389255"/>
          </a:xfrm>
        </p:spPr>
        <p:txBody>
          <a:bodyPr>
            <a:normAutofit fontScale="90000"/>
          </a:bodyPr>
          <a:lstStyle/>
          <a:p>
            <a:r>
              <a:rPr lang="en-US" altLang="en-US" dirty="0" err="1">
                <a:solidFill>
                  <a:schemeClr val="bg2"/>
                </a:solidFill>
                <a:ea typeface="ＭＳ Ｐゴシック" pitchFamily="34" charset="-128"/>
              </a:rPr>
              <a:t>OAuth</a:t>
            </a:r>
            <a:r>
              <a:rPr lang="en-US" altLang="en-US" dirty="0">
                <a:solidFill>
                  <a:schemeClr val="bg2"/>
                </a:solidFill>
                <a:ea typeface="ＭＳ Ｐゴシック" pitchFamily="34" charset="-128"/>
              </a:rPr>
              <a:t> flow</a:t>
            </a:r>
            <a:br>
              <a:rPr lang="en-US" altLang="en-US" dirty="0">
                <a:solidFill>
                  <a:srgbClr val="00CEFE"/>
                </a:solidFill>
                <a:ea typeface="ＭＳ Ｐゴシック" pitchFamily="34" charset="-128"/>
              </a:rPr>
            </a:br>
            <a:endParaRPr lang="en-US" altLang="en-US" dirty="0">
              <a:solidFill>
                <a:srgbClr val="00CEFE"/>
              </a:solidFill>
              <a:ea typeface="ＭＳ Ｐゴシック" pitchFamily="34" charset="-128"/>
            </a:endParaRPr>
          </a:p>
        </p:txBody>
      </p:sp>
      <p:sp>
        <p:nvSpPr>
          <p:cNvPr id="46" name="Rounded Rectangle 45"/>
          <p:cNvSpPr/>
          <p:nvPr/>
        </p:nvSpPr>
        <p:spPr bwMode="auto">
          <a:xfrm>
            <a:off x="9580564" y="3025776"/>
            <a:ext cx="981075" cy="981075"/>
          </a:xfrm>
          <a:prstGeom prst="roundRect">
            <a:avLst/>
          </a:prstGeom>
          <a:solidFill>
            <a:srgbClr val="FFFFFF"/>
          </a:solidFill>
          <a:ln w="12700" cap="flat" cmpd="sng" algn="ctr">
            <a:solidFill>
              <a:srgbClr val="FFFFFF">
                <a:shade val="50000"/>
              </a:srgbClr>
            </a:solidFill>
            <a:prstDash val="solid"/>
            <a:miter lim="800000"/>
            <a:headEnd type="none" w="med" len="med"/>
            <a:tailEnd type="none" w="med" len="med"/>
          </a:ln>
          <a:effectLst/>
          <a:extLst/>
        </p:spPr>
        <p:txBody>
          <a:bodyPr/>
          <a:lstStyle/>
          <a:p>
            <a:pPr>
              <a:lnSpc>
                <a:spcPct val="90000"/>
              </a:lnSpc>
              <a:buClr>
                <a:srgbClr val="000000"/>
              </a:buClr>
              <a:buSzPct val="100000"/>
              <a:defRPr/>
            </a:pPr>
            <a:endParaRPr lang="en-US" kern="0" dirty="0">
              <a:solidFill>
                <a:srgbClr val="7889FB"/>
              </a:solidFill>
              <a:latin typeface="Calibri"/>
            </a:endParaRPr>
          </a:p>
        </p:txBody>
      </p:sp>
      <p:sp>
        <p:nvSpPr>
          <p:cNvPr id="47" name="Rounded Rectangle 46"/>
          <p:cNvSpPr/>
          <p:nvPr/>
        </p:nvSpPr>
        <p:spPr bwMode="auto">
          <a:xfrm>
            <a:off x="6567489" y="1347788"/>
            <a:ext cx="2136775" cy="1701800"/>
          </a:xfrm>
          <a:prstGeom prst="roundRect">
            <a:avLst/>
          </a:prstGeom>
          <a:solidFill>
            <a:srgbClr val="FFFFFF"/>
          </a:solidFill>
          <a:ln w="12700" cap="flat" cmpd="sng" algn="ctr">
            <a:solidFill>
              <a:srgbClr val="FFFFFF">
                <a:shade val="50000"/>
              </a:srgbClr>
            </a:solidFill>
            <a:prstDash val="solid"/>
            <a:miter lim="800000"/>
            <a:headEnd type="none" w="med" len="med"/>
            <a:tailEnd type="none" w="med" len="med"/>
          </a:ln>
          <a:effectLst/>
          <a:extLst/>
        </p:spPr>
        <p:txBody>
          <a:bodyPr/>
          <a:lstStyle/>
          <a:p>
            <a:pPr>
              <a:lnSpc>
                <a:spcPct val="90000"/>
              </a:lnSpc>
              <a:buClr>
                <a:srgbClr val="000000"/>
              </a:buClr>
              <a:buSzPct val="100000"/>
              <a:defRPr/>
            </a:pPr>
            <a:endParaRPr lang="en-US" kern="0" dirty="0">
              <a:solidFill>
                <a:srgbClr val="7889FB"/>
              </a:solidFill>
              <a:latin typeface="Calibri"/>
            </a:endParaRPr>
          </a:p>
        </p:txBody>
      </p:sp>
      <p:sp>
        <p:nvSpPr>
          <p:cNvPr id="48" name="Rounded Rectangle 47"/>
          <p:cNvSpPr/>
          <p:nvPr/>
        </p:nvSpPr>
        <p:spPr bwMode="auto">
          <a:xfrm>
            <a:off x="5843588" y="4556126"/>
            <a:ext cx="3390900" cy="1503363"/>
          </a:xfrm>
          <a:prstGeom prst="roundRect">
            <a:avLst/>
          </a:prstGeom>
          <a:solidFill>
            <a:srgbClr val="FFFFFF"/>
          </a:solidFill>
          <a:ln w="12700" cap="flat" cmpd="sng" algn="ctr">
            <a:solidFill>
              <a:srgbClr val="FFFFFF">
                <a:shade val="50000"/>
              </a:srgbClr>
            </a:solidFill>
            <a:prstDash val="solid"/>
            <a:miter lim="800000"/>
            <a:headEnd type="none" w="med" len="med"/>
            <a:tailEnd type="none" w="med" len="med"/>
          </a:ln>
          <a:effectLst/>
          <a:extLst/>
        </p:spPr>
        <p:txBody>
          <a:bodyPr/>
          <a:lstStyle/>
          <a:p>
            <a:pPr>
              <a:lnSpc>
                <a:spcPct val="90000"/>
              </a:lnSpc>
              <a:buClr>
                <a:srgbClr val="000000"/>
              </a:buClr>
              <a:buSzPct val="100000"/>
              <a:defRPr/>
            </a:pPr>
            <a:endParaRPr lang="en-US" kern="0">
              <a:solidFill>
                <a:srgbClr val="7889FB"/>
              </a:solidFill>
              <a:latin typeface="Calibri"/>
            </a:endParaRPr>
          </a:p>
        </p:txBody>
      </p:sp>
      <p:pic>
        <p:nvPicPr>
          <p:cNvPr id="49" name="Picture 4"/>
          <p:cNvPicPr>
            <a:picLocks noChangeAspect="1"/>
          </p:cNvPicPr>
          <p:nvPr/>
        </p:nvPicPr>
        <p:blipFill>
          <a:blip r:embed="rId4" cstate="print"/>
          <a:srcRect/>
          <a:stretch>
            <a:fillRect/>
          </a:stretch>
        </p:blipFill>
        <p:spPr bwMode="auto">
          <a:xfrm>
            <a:off x="5983288" y="4756151"/>
            <a:ext cx="538162" cy="817563"/>
          </a:xfrm>
          <a:prstGeom prst="rect">
            <a:avLst/>
          </a:prstGeom>
          <a:noFill/>
          <a:ln w="9525">
            <a:noFill/>
            <a:miter lim="800000"/>
            <a:headEnd/>
            <a:tailEnd/>
          </a:ln>
        </p:spPr>
      </p:pic>
      <p:pic>
        <p:nvPicPr>
          <p:cNvPr id="50" name="Picture 27" descr="ANd9GcRZuaLxTQI7WheNbjH3LzcS1K3lUUMX2gh06SCLDtYBrohRc-Gf"/>
          <p:cNvPicPr>
            <a:picLocks noGrp="1" noChangeAspect="1" noChangeArrowheads="1"/>
          </p:cNvPicPr>
          <p:nvPr>
            <p:ph idx="1"/>
          </p:nvPr>
        </p:nvPicPr>
        <p:blipFill>
          <a:blip r:embed="rId5" cstate="print"/>
          <a:srcRect/>
          <a:stretch>
            <a:fillRect/>
          </a:stretch>
        </p:blipFill>
        <p:spPr>
          <a:xfrm>
            <a:off x="8229601" y="4792663"/>
            <a:ext cx="809625" cy="838200"/>
          </a:xfrm>
        </p:spPr>
      </p:pic>
      <p:graphicFrame>
        <p:nvGraphicFramePr>
          <p:cNvPr id="51" name="Object 37"/>
          <p:cNvGraphicFramePr>
            <a:graphicFrameLocks noChangeAspect="1"/>
          </p:cNvGraphicFramePr>
          <p:nvPr/>
        </p:nvGraphicFramePr>
        <p:xfrm>
          <a:off x="7045326" y="1635125"/>
          <a:ext cx="669925" cy="915988"/>
        </p:xfrm>
        <a:graphic>
          <a:graphicData uri="http://schemas.openxmlformats.org/presentationml/2006/ole">
            <mc:AlternateContent xmlns:mc="http://schemas.openxmlformats.org/markup-compatibility/2006">
              <mc:Choice xmlns:v="urn:schemas-microsoft-com:vml" Requires="v">
                <p:oleObj spid="_x0000_s2065" name="Visio" r:id="rId6" imgW="1037630" imgH="1412677" progId="">
                  <p:embed/>
                </p:oleObj>
              </mc:Choice>
              <mc:Fallback>
                <p:oleObj name="Visio" r:id="rId6" imgW="1037630" imgH="1412677"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5326" y="1635125"/>
                        <a:ext cx="66992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graphicFrame>
        <p:nvGraphicFramePr>
          <p:cNvPr id="52" name="Object 41"/>
          <p:cNvGraphicFramePr>
            <a:graphicFrameLocks noChangeAspect="1"/>
          </p:cNvGraphicFramePr>
          <p:nvPr/>
        </p:nvGraphicFramePr>
        <p:xfrm>
          <a:off x="4140201" y="3441701"/>
          <a:ext cx="917575" cy="847725"/>
        </p:xfrm>
        <a:graphic>
          <a:graphicData uri="http://schemas.openxmlformats.org/presentationml/2006/ole">
            <mc:AlternateContent xmlns:mc="http://schemas.openxmlformats.org/markup-compatibility/2006">
              <mc:Choice xmlns:v="urn:schemas-microsoft-com:vml" Requires="v">
                <p:oleObj spid="_x0000_s2066" name="Visio" r:id="rId8" imgW="917198" imgH="847606" progId="">
                  <p:embed/>
                </p:oleObj>
              </mc:Choice>
              <mc:Fallback>
                <p:oleObj name="Visio" r:id="rId8" imgW="917198" imgH="847606"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40201" y="3441701"/>
                        <a:ext cx="917575"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53" name="AutoShape 130"/>
          <p:cNvSpPr>
            <a:spLocks noChangeArrowheads="1"/>
          </p:cNvSpPr>
          <p:nvPr/>
        </p:nvSpPr>
        <p:spPr bwMode="auto">
          <a:xfrm>
            <a:off x="8061326" y="2165350"/>
            <a:ext cx="200025" cy="304800"/>
          </a:xfrm>
          <a:prstGeom prst="can">
            <a:avLst>
              <a:gd name="adj" fmla="val 31386"/>
            </a:avLst>
          </a:prstGeom>
          <a:gradFill rotWithShape="1">
            <a:gsLst>
              <a:gs pos="0">
                <a:srgbClr val="99CC00"/>
              </a:gs>
              <a:gs pos="50000">
                <a:srgbClr val="E8FBD5"/>
              </a:gs>
              <a:gs pos="100000">
                <a:srgbClr val="99CC00"/>
              </a:gs>
            </a:gsLst>
            <a:lin ang="2700000" scaled="1"/>
          </a:gradFill>
          <a:ln w="15875">
            <a:solidFill>
              <a:srgbClr val="000000"/>
            </a:solidFill>
            <a:round/>
            <a:headEnd/>
            <a:tailEnd/>
          </a:ln>
        </p:spPr>
        <p:txBody>
          <a:bodyPr wrap="none" anchor="ctr"/>
          <a:lstStyle/>
          <a:p>
            <a:pPr defTabSz="614363">
              <a:lnSpc>
                <a:spcPct val="90000"/>
              </a:lnSpc>
              <a:buClr>
                <a:srgbClr val="000000"/>
              </a:buClr>
              <a:buSzPct val="100000"/>
              <a:defRPr/>
            </a:pPr>
            <a:endParaRPr lang="en-US" altLang="en-US" sz="2200" kern="0">
              <a:solidFill>
                <a:srgbClr val="7889FB"/>
              </a:solidFill>
              <a:ea typeface="MS PGothic" pitchFamily="34" charset="-128"/>
            </a:endParaRPr>
          </a:p>
        </p:txBody>
      </p:sp>
      <p:pic>
        <p:nvPicPr>
          <p:cNvPr id="54" name="Picture 5"/>
          <p:cNvPicPr>
            <a:picLocks noChangeAspect="1"/>
          </p:cNvPicPr>
          <p:nvPr/>
        </p:nvPicPr>
        <p:blipFill>
          <a:blip r:embed="rId10" cstate="print"/>
          <a:srcRect/>
          <a:stretch>
            <a:fillRect/>
          </a:stretch>
        </p:blipFill>
        <p:spPr bwMode="auto">
          <a:xfrm>
            <a:off x="6918325" y="4735513"/>
            <a:ext cx="749300" cy="749300"/>
          </a:xfrm>
          <a:prstGeom prst="rect">
            <a:avLst/>
          </a:prstGeom>
          <a:noFill/>
          <a:ln w="9525">
            <a:noFill/>
            <a:miter lim="800000"/>
            <a:headEnd/>
            <a:tailEnd/>
          </a:ln>
        </p:spPr>
      </p:pic>
      <p:pic>
        <p:nvPicPr>
          <p:cNvPr id="55" name="Picture 4" descr="zg_bladecenter_left_ang"/>
          <p:cNvPicPr>
            <a:picLocks noChangeAspect="1" noChangeArrowheads="1"/>
          </p:cNvPicPr>
          <p:nvPr/>
        </p:nvPicPr>
        <p:blipFill>
          <a:blip r:embed="rId11" cstate="print"/>
          <a:srcRect/>
          <a:stretch>
            <a:fillRect/>
          </a:stretch>
        </p:blipFill>
        <p:spPr bwMode="auto">
          <a:xfrm>
            <a:off x="9704388" y="3236913"/>
            <a:ext cx="392112" cy="652462"/>
          </a:xfrm>
          <a:prstGeom prst="rect">
            <a:avLst/>
          </a:prstGeom>
          <a:noFill/>
          <a:ln w="9525">
            <a:noFill/>
            <a:miter lim="800000"/>
            <a:headEnd/>
            <a:tailEnd/>
          </a:ln>
        </p:spPr>
      </p:pic>
      <p:sp>
        <p:nvSpPr>
          <p:cNvPr id="56" name="TextBox 6"/>
          <p:cNvSpPr txBox="1">
            <a:spLocks noChangeArrowheads="1"/>
          </p:cNvSpPr>
          <p:nvPr/>
        </p:nvSpPr>
        <p:spPr bwMode="auto">
          <a:xfrm>
            <a:off x="5921375" y="5557838"/>
            <a:ext cx="1088760" cy="321370"/>
          </a:xfrm>
          <a:prstGeom prst="rect">
            <a:avLst/>
          </a:prstGeom>
          <a:noFill/>
          <a:ln w="9525">
            <a:noFill/>
            <a:miter lim="800000"/>
            <a:headEnd/>
            <a:tailEnd/>
          </a:ln>
        </p:spPr>
        <p:txBody>
          <a:bodyPr wrap="none">
            <a:spAutoFit/>
          </a:bodyPr>
          <a:lstStyle/>
          <a:p>
            <a:pPr>
              <a:lnSpc>
                <a:spcPct val="93000"/>
              </a:lnSpc>
              <a:buClr>
                <a:srgbClr val="000000"/>
              </a:buClr>
              <a:buSzPct val="100000"/>
              <a:defRPr/>
            </a:pPr>
            <a:r>
              <a:rPr lang="en-US" altLang="en-US" sz="800" kern="0">
                <a:solidFill>
                  <a:srgbClr val="7889FB"/>
                </a:solidFill>
              </a:rPr>
              <a:t>Web Application</a:t>
            </a:r>
          </a:p>
          <a:p>
            <a:pPr>
              <a:lnSpc>
                <a:spcPct val="93000"/>
              </a:lnSpc>
              <a:buClr>
                <a:srgbClr val="000000"/>
              </a:buClr>
              <a:buSzPct val="100000"/>
              <a:defRPr/>
            </a:pPr>
            <a:r>
              <a:rPr lang="en-US" altLang="en-US" sz="800" kern="0">
                <a:solidFill>
                  <a:srgbClr val="7889FB"/>
                </a:solidFill>
              </a:rPr>
              <a:t>(Confidential Client)</a:t>
            </a:r>
          </a:p>
        </p:txBody>
      </p:sp>
      <p:sp>
        <p:nvSpPr>
          <p:cNvPr id="57" name="TextBox 23"/>
          <p:cNvSpPr txBox="1">
            <a:spLocks noChangeArrowheads="1"/>
          </p:cNvSpPr>
          <p:nvPr/>
        </p:nvSpPr>
        <p:spPr bwMode="auto">
          <a:xfrm>
            <a:off x="7011989" y="5349875"/>
            <a:ext cx="768159" cy="321370"/>
          </a:xfrm>
          <a:prstGeom prst="rect">
            <a:avLst/>
          </a:prstGeom>
          <a:noFill/>
          <a:ln w="9525">
            <a:noFill/>
            <a:miter lim="800000"/>
            <a:headEnd/>
            <a:tailEnd/>
          </a:ln>
        </p:spPr>
        <p:txBody>
          <a:bodyPr wrap="none">
            <a:spAutoFit/>
          </a:bodyPr>
          <a:lstStyle/>
          <a:p>
            <a:pPr>
              <a:lnSpc>
                <a:spcPct val="93000"/>
              </a:lnSpc>
              <a:buClr>
                <a:srgbClr val="000000"/>
              </a:buClr>
              <a:buSzPct val="100000"/>
              <a:defRPr/>
            </a:pPr>
            <a:r>
              <a:rPr lang="en-US" altLang="en-US" sz="800" kern="0">
                <a:solidFill>
                  <a:srgbClr val="7889FB"/>
                </a:solidFill>
              </a:rPr>
              <a:t>Browser</a:t>
            </a:r>
          </a:p>
          <a:p>
            <a:pPr>
              <a:lnSpc>
                <a:spcPct val="93000"/>
              </a:lnSpc>
              <a:buClr>
                <a:srgbClr val="000000"/>
              </a:buClr>
              <a:buSzPct val="100000"/>
              <a:defRPr/>
            </a:pPr>
            <a:r>
              <a:rPr lang="en-US" altLang="en-US" sz="800" kern="0">
                <a:solidFill>
                  <a:srgbClr val="7889FB"/>
                </a:solidFill>
              </a:rPr>
              <a:t>(User Agent)</a:t>
            </a:r>
          </a:p>
        </p:txBody>
      </p:sp>
      <p:sp>
        <p:nvSpPr>
          <p:cNvPr id="58" name="TextBox 24"/>
          <p:cNvSpPr txBox="1">
            <a:spLocks noChangeArrowheads="1"/>
          </p:cNvSpPr>
          <p:nvPr/>
        </p:nvSpPr>
        <p:spPr bwMode="auto">
          <a:xfrm>
            <a:off x="7935913" y="5651500"/>
            <a:ext cx="1274762" cy="321370"/>
          </a:xfrm>
          <a:prstGeom prst="rect">
            <a:avLst/>
          </a:prstGeom>
          <a:noFill/>
          <a:ln w="9525">
            <a:noFill/>
            <a:miter lim="800000"/>
            <a:headEnd/>
            <a:tailEnd/>
          </a:ln>
        </p:spPr>
        <p:txBody>
          <a:bodyPr>
            <a:spAutoFit/>
          </a:bodyPr>
          <a:lstStyle/>
          <a:p>
            <a:pPr>
              <a:lnSpc>
                <a:spcPct val="93000"/>
              </a:lnSpc>
              <a:buClr>
                <a:srgbClr val="000000"/>
              </a:buClr>
              <a:buSzPct val="100000"/>
              <a:defRPr/>
            </a:pPr>
            <a:r>
              <a:rPr lang="en-US" altLang="en-US" sz="800" kern="0">
                <a:solidFill>
                  <a:srgbClr val="7889FB"/>
                </a:solidFill>
              </a:rPr>
              <a:t>Native App</a:t>
            </a:r>
          </a:p>
          <a:p>
            <a:pPr>
              <a:lnSpc>
                <a:spcPct val="93000"/>
              </a:lnSpc>
              <a:buClr>
                <a:srgbClr val="000000"/>
              </a:buClr>
              <a:buSzPct val="100000"/>
              <a:defRPr/>
            </a:pPr>
            <a:r>
              <a:rPr lang="en-US" altLang="en-US" sz="800" kern="0">
                <a:solidFill>
                  <a:srgbClr val="7889FB"/>
                </a:solidFill>
              </a:rPr>
              <a:t>(Installed App/ Devices)</a:t>
            </a:r>
          </a:p>
        </p:txBody>
      </p:sp>
      <p:sp>
        <p:nvSpPr>
          <p:cNvPr id="59" name="TextBox 27"/>
          <p:cNvSpPr txBox="1">
            <a:spLocks noChangeArrowheads="1"/>
          </p:cNvSpPr>
          <p:nvPr/>
        </p:nvSpPr>
        <p:spPr bwMode="auto">
          <a:xfrm>
            <a:off x="5956301" y="5800726"/>
            <a:ext cx="971741" cy="235449"/>
          </a:xfrm>
          <a:prstGeom prst="rect">
            <a:avLst/>
          </a:prstGeom>
          <a:noFill/>
          <a:ln w="9525">
            <a:noFill/>
            <a:miter lim="800000"/>
            <a:headEnd/>
            <a:tailEnd/>
          </a:ln>
        </p:spPr>
        <p:txBody>
          <a:bodyPr wrap="none">
            <a:spAutoFit/>
          </a:bodyPr>
          <a:lstStyle/>
          <a:p>
            <a:pPr>
              <a:lnSpc>
                <a:spcPct val="93000"/>
              </a:lnSpc>
              <a:buClr>
                <a:srgbClr val="000000"/>
              </a:buClr>
              <a:buSzPct val="100000"/>
              <a:defRPr/>
            </a:pPr>
            <a:r>
              <a:rPr lang="en-US" altLang="en-US" sz="1000" kern="0">
                <a:solidFill>
                  <a:srgbClr val="FF0000"/>
                </a:solidFill>
              </a:rPr>
              <a:t>OAuth Clients</a:t>
            </a:r>
          </a:p>
        </p:txBody>
      </p:sp>
      <p:sp>
        <p:nvSpPr>
          <p:cNvPr id="60" name="TextBox 30"/>
          <p:cNvSpPr txBox="1">
            <a:spLocks noChangeArrowheads="1"/>
          </p:cNvSpPr>
          <p:nvPr/>
        </p:nvSpPr>
        <p:spPr bwMode="auto">
          <a:xfrm>
            <a:off x="6546850" y="1435101"/>
            <a:ext cx="1340432" cy="235449"/>
          </a:xfrm>
          <a:prstGeom prst="rect">
            <a:avLst/>
          </a:prstGeom>
          <a:noFill/>
          <a:ln w="9525">
            <a:noFill/>
            <a:miter lim="800000"/>
            <a:headEnd/>
            <a:tailEnd/>
          </a:ln>
        </p:spPr>
        <p:txBody>
          <a:bodyPr wrap="none">
            <a:spAutoFit/>
          </a:bodyPr>
          <a:lstStyle/>
          <a:p>
            <a:pPr>
              <a:lnSpc>
                <a:spcPct val="93000"/>
              </a:lnSpc>
              <a:buClr>
                <a:srgbClr val="000000"/>
              </a:buClr>
              <a:buSzPct val="100000"/>
              <a:defRPr/>
            </a:pPr>
            <a:r>
              <a:rPr lang="en-US" altLang="en-US" sz="1000" kern="0">
                <a:solidFill>
                  <a:srgbClr val="FF0000"/>
                </a:solidFill>
              </a:rPr>
              <a:t>Authorization Server</a:t>
            </a:r>
          </a:p>
        </p:txBody>
      </p:sp>
      <p:cxnSp>
        <p:nvCxnSpPr>
          <p:cNvPr id="61" name="Straight Arrow Connector 12"/>
          <p:cNvCxnSpPr>
            <a:cxnSpLocks noChangeShapeType="1"/>
          </p:cNvCxnSpPr>
          <p:nvPr/>
        </p:nvCxnSpPr>
        <p:spPr bwMode="auto">
          <a:xfrm flipV="1">
            <a:off x="5249864" y="2317751"/>
            <a:ext cx="1736725" cy="1241425"/>
          </a:xfrm>
          <a:prstGeom prst="straightConnector1">
            <a:avLst/>
          </a:prstGeom>
          <a:noFill/>
          <a:ln w="6350" algn="ctr">
            <a:solidFill>
              <a:srgbClr val="00B0F0"/>
            </a:solidFill>
            <a:round/>
            <a:headEnd/>
            <a:tailEnd type="stealth" w="med" len="med"/>
          </a:ln>
          <a:effectLst/>
        </p:spPr>
      </p:cxnSp>
      <p:cxnSp>
        <p:nvCxnSpPr>
          <p:cNvPr id="62" name="Straight Arrow Connector 37"/>
          <p:cNvCxnSpPr>
            <a:cxnSpLocks noChangeShapeType="1"/>
          </p:cNvCxnSpPr>
          <p:nvPr/>
        </p:nvCxnSpPr>
        <p:spPr bwMode="auto">
          <a:xfrm flipV="1">
            <a:off x="6443664" y="2619376"/>
            <a:ext cx="809625" cy="1744663"/>
          </a:xfrm>
          <a:prstGeom prst="straightConnector1">
            <a:avLst/>
          </a:prstGeom>
          <a:noFill/>
          <a:ln w="6350" algn="ctr">
            <a:solidFill>
              <a:srgbClr val="00B0F0"/>
            </a:solidFill>
            <a:round/>
            <a:headEnd/>
            <a:tailEnd type="stealth" w="med" len="med"/>
          </a:ln>
          <a:effectLst/>
        </p:spPr>
      </p:cxnSp>
      <p:cxnSp>
        <p:nvCxnSpPr>
          <p:cNvPr id="63" name="Straight Arrow Connector 42"/>
          <p:cNvCxnSpPr>
            <a:cxnSpLocks noChangeShapeType="1"/>
            <a:endCxn id="46" idx="1"/>
          </p:cNvCxnSpPr>
          <p:nvPr/>
        </p:nvCxnSpPr>
        <p:spPr bwMode="auto">
          <a:xfrm flipV="1">
            <a:off x="6659563" y="3516313"/>
            <a:ext cx="2921000" cy="1312862"/>
          </a:xfrm>
          <a:prstGeom prst="straightConnector1">
            <a:avLst/>
          </a:prstGeom>
          <a:noFill/>
          <a:ln w="6350" algn="ctr">
            <a:solidFill>
              <a:srgbClr val="00B0F0"/>
            </a:solidFill>
            <a:round/>
            <a:headEnd/>
            <a:tailEnd type="stealth" w="med" len="med"/>
          </a:ln>
          <a:effectLst/>
        </p:spPr>
      </p:cxnSp>
      <p:sp>
        <p:nvSpPr>
          <p:cNvPr id="64" name="TextBox 63"/>
          <p:cNvSpPr txBox="1"/>
          <p:nvPr/>
        </p:nvSpPr>
        <p:spPr>
          <a:xfrm>
            <a:off x="1752601" y="1234440"/>
            <a:ext cx="4752975" cy="1466042"/>
          </a:xfrm>
          <a:prstGeom prst="rect">
            <a:avLst/>
          </a:prstGeom>
          <a:noFill/>
        </p:spPr>
        <p:txBody>
          <a:bodyPr>
            <a:spAutoFit/>
          </a:bodyPr>
          <a:lstStyle/>
          <a:p>
            <a:pPr>
              <a:lnSpc>
                <a:spcPct val="93000"/>
              </a:lnSpc>
              <a:buClr>
                <a:srgbClr val="000000"/>
              </a:buClr>
              <a:buSzPct val="100000"/>
              <a:defRPr/>
            </a:pPr>
            <a:r>
              <a:rPr lang="en-US" sz="1200" b="1" kern="0" dirty="0">
                <a:solidFill>
                  <a:srgbClr val="FF0000"/>
                </a:solidFill>
              </a:rPr>
              <a:t>Types of Tokens</a:t>
            </a:r>
          </a:p>
          <a:p>
            <a:pPr>
              <a:lnSpc>
                <a:spcPct val="93000"/>
              </a:lnSpc>
              <a:buClr>
                <a:srgbClr val="000000"/>
              </a:buClr>
              <a:buSzPct val="100000"/>
              <a:defRPr/>
            </a:pPr>
            <a:endParaRPr lang="en-US" sz="1200" b="1" kern="0" dirty="0">
              <a:solidFill>
                <a:srgbClr val="FF0000"/>
              </a:solidFill>
            </a:endParaRPr>
          </a:p>
          <a:p>
            <a:pPr marL="171450" indent="-171450">
              <a:lnSpc>
                <a:spcPct val="93000"/>
              </a:lnSpc>
              <a:buClr>
                <a:srgbClr val="000000"/>
              </a:buClr>
              <a:buSzPct val="100000"/>
              <a:buFont typeface="Wingdings" panose="05000000000000000000" pitchFamily="2" charset="2"/>
              <a:buChar char="Ø"/>
              <a:defRPr/>
            </a:pPr>
            <a:r>
              <a:rPr lang="en-US" sz="1200" kern="0" dirty="0">
                <a:solidFill>
                  <a:srgbClr val="7889FB"/>
                </a:solidFill>
              </a:rPr>
              <a:t>Authorization Code – Token provided by Authorization server to resource owner</a:t>
            </a:r>
          </a:p>
          <a:p>
            <a:pPr marL="171450" indent="-171450">
              <a:lnSpc>
                <a:spcPct val="93000"/>
              </a:lnSpc>
              <a:buClr>
                <a:srgbClr val="000000"/>
              </a:buClr>
              <a:buSzPct val="100000"/>
              <a:buFont typeface="Wingdings" panose="05000000000000000000" pitchFamily="2" charset="2"/>
              <a:buChar char="Ø"/>
              <a:defRPr/>
            </a:pPr>
            <a:r>
              <a:rPr lang="en-US" sz="1200" kern="0" dirty="0">
                <a:solidFill>
                  <a:srgbClr val="7889FB"/>
                </a:solidFill>
              </a:rPr>
              <a:t>Access Token – short lived token (3600 s) exchanged for authorization code or refresh token.</a:t>
            </a:r>
          </a:p>
          <a:p>
            <a:pPr marL="171450" indent="-171450">
              <a:lnSpc>
                <a:spcPct val="93000"/>
              </a:lnSpc>
              <a:buClr>
                <a:srgbClr val="000000"/>
              </a:buClr>
              <a:buSzPct val="100000"/>
              <a:buFont typeface="Wingdings" panose="05000000000000000000" pitchFamily="2" charset="2"/>
              <a:buChar char="Ø"/>
              <a:defRPr/>
            </a:pPr>
            <a:r>
              <a:rPr lang="en-US" sz="1200" kern="0" dirty="0">
                <a:solidFill>
                  <a:srgbClr val="7889FB"/>
                </a:solidFill>
              </a:rPr>
              <a:t>Refresh Token – Token used to get new Access Token.</a:t>
            </a:r>
          </a:p>
          <a:p>
            <a:pPr marL="171450" indent="-171450">
              <a:lnSpc>
                <a:spcPct val="93000"/>
              </a:lnSpc>
              <a:buClr>
                <a:srgbClr val="000000"/>
              </a:buClr>
              <a:buSzPct val="100000"/>
              <a:buFont typeface="Wingdings" panose="05000000000000000000" pitchFamily="2" charset="2"/>
              <a:buChar char="Ø"/>
              <a:defRPr/>
            </a:pPr>
            <a:r>
              <a:rPr lang="en-US" sz="1200" kern="0" dirty="0">
                <a:solidFill>
                  <a:srgbClr val="7889FB"/>
                </a:solidFill>
              </a:rPr>
              <a:t>Revoke Token – Token used to invalidate access tokens.</a:t>
            </a:r>
          </a:p>
        </p:txBody>
      </p:sp>
      <p:graphicFrame>
        <p:nvGraphicFramePr>
          <p:cNvPr id="65" name="Object 61"/>
          <p:cNvGraphicFramePr>
            <a:graphicFrameLocks noChangeAspect="1"/>
          </p:cNvGraphicFramePr>
          <p:nvPr/>
        </p:nvGraphicFramePr>
        <p:xfrm>
          <a:off x="3779839" y="3636963"/>
          <a:ext cx="327025" cy="457200"/>
        </p:xfrm>
        <a:graphic>
          <a:graphicData uri="http://schemas.openxmlformats.org/presentationml/2006/ole">
            <mc:AlternateContent xmlns:mc="http://schemas.openxmlformats.org/markup-compatibility/2006">
              <mc:Choice xmlns:v="urn:schemas-microsoft-com:vml" Requires="v">
                <p:oleObj spid="_x0000_s2067" name="Visio" r:id="rId12" imgW="693556" imgH="968284" progId="">
                  <p:embed/>
                </p:oleObj>
              </mc:Choice>
              <mc:Fallback>
                <p:oleObj name="Visio" r:id="rId12" imgW="693556" imgH="968284" progId="">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79839" y="3636963"/>
                        <a:ext cx="327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66" name="TextBox 56"/>
          <p:cNvSpPr txBox="1">
            <a:spLocks noChangeArrowheads="1"/>
          </p:cNvSpPr>
          <p:nvPr/>
        </p:nvSpPr>
        <p:spPr bwMode="auto">
          <a:xfrm>
            <a:off x="9523413" y="3025776"/>
            <a:ext cx="1143262" cy="235449"/>
          </a:xfrm>
          <a:prstGeom prst="rect">
            <a:avLst/>
          </a:prstGeom>
          <a:noFill/>
          <a:ln w="9525">
            <a:noFill/>
            <a:miter lim="800000"/>
            <a:headEnd/>
            <a:tailEnd/>
          </a:ln>
        </p:spPr>
        <p:txBody>
          <a:bodyPr wrap="none">
            <a:spAutoFit/>
          </a:bodyPr>
          <a:lstStyle/>
          <a:p>
            <a:pPr>
              <a:lnSpc>
                <a:spcPct val="93000"/>
              </a:lnSpc>
              <a:buClr>
                <a:srgbClr val="000000"/>
              </a:buClr>
              <a:buSzPct val="100000"/>
              <a:defRPr/>
            </a:pPr>
            <a:r>
              <a:rPr lang="en-US" altLang="en-US" sz="1000" kern="0">
                <a:solidFill>
                  <a:srgbClr val="FF0000"/>
                </a:solidFill>
              </a:rPr>
              <a:t>Resource Server</a:t>
            </a:r>
          </a:p>
        </p:txBody>
      </p:sp>
      <p:sp>
        <p:nvSpPr>
          <p:cNvPr id="67" name="TextBox 57"/>
          <p:cNvSpPr txBox="1">
            <a:spLocks noChangeArrowheads="1"/>
          </p:cNvSpPr>
          <p:nvPr/>
        </p:nvSpPr>
        <p:spPr bwMode="auto">
          <a:xfrm>
            <a:off x="3582988" y="3227389"/>
            <a:ext cx="1143262" cy="235449"/>
          </a:xfrm>
          <a:prstGeom prst="rect">
            <a:avLst/>
          </a:prstGeom>
          <a:noFill/>
          <a:ln w="9525">
            <a:noFill/>
            <a:miter lim="800000"/>
            <a:headEnd/>
            <a:tailEnd/>
          </a:ln>
        </p:spPr>
        <p:txBody>
          <a:bodyPr wrap="none">
            <a:spAutoFit/>
          </a:bodyPr>
          <a:lstStyle/>
          <a:p>
            <a:pPr>
              <a:lnSpc>
                <a:spcPct val="93000"/>
              </a:lnSpc>
              <a:buClr>
                <a:srgbClr val="000000"/>
              </a:buClr>
              <a:buSzPct val="100000"/>
              <a:defRPr/>
            </a:pPr>
            <a:r>
              <a:rPr lang="en-US" altLang="en-US" sz="1000" kern="0">
                <a:solidFill>
                  <a:srgbClr val="FF0000"/>
                </a:solidFill>
              </a:rPr>
              <a:t>Resource Owner</a:t>
            </a:r>
          </a:p>
        </p:txBody>
      </p:sp>
      <p:sp>
        <p:nvSpPr>
          <p:cNvPr id="68" name="TextBox 59"/>
          <p:cNvSpPr txBox="1">
            <a:spLocks noChangeArrowheads="1"/>
          </p:cNvSpPr>
          <p:nvPr/>
        </p:nvSpPr>
        <p:spPr bwMode="auto">
          <a:xfrm>
            <a:off x="7840664" y="2444751"/>
            <a:ext cx="841375" cy="214313"/>
          </a:xfrm>
          <a:prstGeom prst="rect">
            <a:avLst/>
          </a:prstGeom>
          <a:noFill/>
          <a:ln w="9525">
            <a:noFill/>
            <a:miter lim="800000"/>
            <a:headEnd/>
            <a:tailEnd/>
          </a:ln>
        </p:spPr>
        <p:txBody>
          <a:bodyPr wrap="none">
            <a:spAutoFit/>
          </a:bodyPr>
          <a:lstStyle/>
          <a:p>
            <a:pPr>
              <a:lnSpc>
                <a:spcPct val="93000"/>
              </a:lnSpc>
              <a:buClr>
                <a:srgbClr val="000000"/>
              </a:buClr>
              <a:buSzPct val="100000"/>
              <a:defRPr/>
            </a:pPr>
            <a:r>
              <a:rPr lang="en-US" altLang="en-US" sz="800" kern="0">
                <a:solidFill>
                  <a:srgbClr val="7889FB"/>
                </a:solidFill>
              </a:rPr>
              <a:t>User Directory</a:t>
            </a:r>
          </a:p>
        </p:txBody>
      </p:sp>
      <p:cxnSp>
        <p:nvCxnSpPr>
          <p:cNvPr id="69" name="Straight Arrow Connector 60"/>
          <p:cNvCxnSpPr>
            <a:cxnSpLocks noChangeShapeType="1"/>
          </p:cNvCxnSpPr>
          <p:nvPr/>
        </p:nvCxnSpPr>
        <p:spPr bwMode="auto">
          <a:xfrm flipV="1">
            <a:off x="7727950" y="2312989"/>
            <a:ext cx="300038" cy="9525"/>
          </a:xfrm>
          <a:prstGeom prst="straightConnector1">
            <a:avLst/>
          </a:prstGeom>
          <a:noFill/>
          <a:ln w="38100" algn="ctr">
            <a:solidFill>
              <a:srgbClr val="00B0F0"/>
            </a:solidFill>
            <a:round/>
            <a:headEnd/>
            <a:tailEnd type="stealth" w="med" len="med"/>
          </a:ln>
          <a:effectLst/>
        </p:spPr>
      </p:cxnSp>
      <p:sp>
        <p:nvSpPr>
          <p:cNvPr id="70" name="Oval 41"/>
          <p:cNvSpPr>
            <a:spLocks noChangeArrowheads="1"/>
          </p:cNvSpPr>
          <p:nvPr/>
        </p:nvSpPr>
        <p:spPr bwMode="auto">
          <a:xfrm>
            <a:off x="5130801" y="3906839"/>
            <a:ext cx="168275" cy="155575"/>
          </a:xfrm>
          <a:prstGeom prst="ellipse">
            <a:avLst/>
          </a:prstGeom>
          <a:solidFill>
            <a:srgbClr val="FFCC00"/>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0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Arial" panose="020B0604020202020204" pitchFamily="34" charset="0"/>
                <a:ea typeface="MS PGothic" panose="020B0600070205080204" pitchFamily="34" charset="-128"/>
              </a:defRPr>
            </a:lvl9pPr>
          </a:lstStyle>
          <a:p>
            <a:pPr algn="ctr">
              <a:lnSpc>
                <a:spcPct val="93000"/>
              </a:lnSpc>
              <a:spcBef>
                <a:spcPct val="0"/>
              </a:spcBef>
              <a:buClr>
                <a:srgbClr val="000000"/>
              </a:buClr>
              <a:buSzPct val="100000"/>
              <a:buNone/>
              <a:defRPr/>
            </a:pPr>
            <a:r>
              <a:rPr lang="en-US" sz="1200" kern="0" dirty="0">
                <a:solidFill>
                  <a:srgbClr val="000000"/>
                </a:solidFill>
              </a:rPr>
              <a:t>1</a:t>
            </a:r>
          </a:p>
        </p:txBody>
      </p:sp>
      <p:sp>
        <p:nvSpPr>
          <p:cNvPr id="71" name="Oval 41"/>
          <p:cNvSpPr>
            <a:spLocks noChangeArrowheads="1"/>
          </p:cNvSpPr>
          <p:nvPr/>
        </p:nvSpPr>
        <p:spPr bwMode="auto">
          <a:xfrm>
            <a:off x="6300789" y="4379914"/>
            <a:ext cx="200025" cy="149225"/>
          </a:xfrm>
          <a:prstGeom prst="ellipse">
            <a:avLst/>
          </a:prstGeom>
          <a:solidFill>
            <a:srgbClr val="FFCC00"/>
          </a:solidFill>
          <a:ln w="9525" algn="ctr">
            <a:solidFill>
              <a:srgbClr val="000000"/>
            </a:solidFill>
            <a:round/>
            <a:headEnd/>
            <a:tailEnd/>
          </a:ln>
          <a:effectLst/>
        </p:spPr>
        <p:txBody>
          <a:bodyPr wrap="none" anchor="ctr"/>
          <a:lstStyle/>
          <a:p>
            <a:pPr algn="ctr">
              <a:lnSpc>
                <a:spcPct val="93000"/>
              </a:lnSpc>
              <a:buClr>
                <a:srgbClr val="000000"/>
              </a:buClr>
              <a:buSzPct val="100000"/>
              <a:defRPr/>
            </a:pPr>
            <a:r>
              <a:rPr lang="en-US" altLang="en-US" sz="1200" kern="0">
                <a:solidFill>
                  <a:srgbClr val="000000"/>
                </a:solidFill>
                <a:ea typeface="MS PGothic" pitchFamily="34" charset="-128"/>
              </a:rPr>
              <a:t>6</a:t>
            </a:r>
          </a:p>
        </p:txBody>
      </p:sp>
      <p:sp>
        <p:nvSpPr>
          <p:cNvPr id="72" name="Oval 41"/>
          <p:cNvSpPr>
            <a:spLocks noChangeArrowheads="1"/>
          </p:cNvSpPr>
          <p:nvPr/>
        </p:nvSpPr>
        <p:spPr bwMode="auto">
          <a:xfrm>
            <a:off x="6842125" y="2411413"/>
            <a:ext cx="190500" cy="184150"/>
          </a:xfrm>
          <a:prstGeom prst="ellipse">
            <a:avLst/>
          </a:prstGeom>
          <a:solidFill>
            <a:srgbClr val="FFCC00"/>
          </a:solidFill>
          <a:ln w="9525" algn="ctr">
            <a:solidFill>
              <a:srgbClr val="000000"/>
            </a:solidFill>
            <a:round/>
            <a:headEnd/>
            <a:tailEnd/>
          </a:ln>
          <a:effectLst/>
        </p:spPr>
        <p:txBody>
          <a:bodyPr wrap="none" anchor="ctr"/>
          <a:lstStyle/>
          <a:p>
            <a:pPr algn="ctr">
              <a:lnSpc>
                <a:spcPct val="93000"/>
              </a:lnSpc>
              <a:buClr>
                <a:srgbClr val="000000"/>
              </a:buClr>
              <a:buSzPct val="100000"/>
              <a:defRPr/>
            </a:pPr>
            <a:r>
              <a:rPr lang="en-US" altLang="en-US" sz="1200" kern="0">
                <a:solidFill>
                  <a:srgbClr val="000000"/>
                </a:solidFill>
                <a:ea typeface="MS PGothic" pitchFamily="34" charset="-128"/>
              </a:rPr>
              <a:t>4</a:t>
            </a:r>
          </a:p>
        </p:txBody>
      </p:sp>
      <p:cxnSp>
        <p:nvCxnSpPr>
          <p:cNvPr id="73" name="Straight Arrow Connector 13"/>
          <p:cNvCxnSpPr>
            <a:cxnSpLocks noChangeShapeType="1"/>
          </p:cNvCxnSpPr>
          <p:nvPr/>
        </p:nvCxnSpPr>
        <p:spPr bwMode="auto">
          <a:xfrm>
            <a:off x="5218114" y="4051300"/>
            <a:ext cx="782637" cy="704850"/>
          </a:xfrm>
          <a:prstGeom prst="straightConnector1">
            <a:avLst/>
          </a:prstGeom>
          <a:noFill/>
          <a:ln w="9525" algn="ctr">
            <a:solidFill>
              <a:srgbClr val="000000"/>
            </a:solidFill>
            <a:round/>
            <a:headEnd/>
            <a:tailEnd type="stealth" w="med" len="med"/>
          </a:ln>
          <a:effectLst/>
        </p:spPr>
      </p:cxnSp>
      <p:sp>
        <p:nvSpPr>
          <p:cNvPr id="74" name="Oval 41"/>
          <p:cNvSpPr>
            <a:spLocks noChangeArrowheads="1"/>
          </p:cNvSpPr>
          <p:nvPr/>
        </p:nvSpPr>
        <p:spPr bwMode="auto">
          <a:xfrm>
            <a:off x="6508751" y="4787900"/>
            <a:ext cx="138113" cy="152400"/>
          </a:xfrm>
          <a:prstGeom prst="ellipse">
            <a:avLst/>
          </a:prstGeom>
          <a:solidFill>
            <a:srgbClr val="FFCC00"/>
          </a:solidFill>
          <a:ln w="9525" algn="ctr">
            <a:solidFill>
              <a:srgbClr val="000000"/>
            </a:solidFill>
            <a:round/>
            <a:headEnd/>
            <a:tailEnd/>
          </a:ln>
          <a:effectLst/>
        </p:spPr>
        <p:txBody>
          <a:bodyPr wrap="none" anchor="ctr"/>
          <a:lstStyle/>
          <a:p>
            <a:pPr algn="ctr">
              <a:lnSpc>
                <a:spcPct val="93000"/>
              </a:lnSpc>
              <a:buClr>
                <a:srgbClr val="000000"/>
              </a:buClr>
              <a:buSzPct val="100000"/>
              <a:defRPr/>
            </a:pPr>
            <a:r>
              <a:rPr lang="en-US" altLang="en-US" sz="1000" kern="0">
                <a:solidFill>
                  <a:srgbClr val="000000"/>
                </a:solidFill>
                <a:ea typeface="MS PGothic" pitchFamily="34" charset="-128"/>
              </a:rPr>
              <a:t>8</a:t>
            </a:r>
          </a:p>
        </p:txBody>
      </p:sp>
      <p:sp>
        <p:nvSpPr>
          <p:cNvPr id="75" name="Oval 41"/>
          <p:cNvSpPr>
            <a:spLocks noChangeArrowheads="1"/>
          </p:cNvSpPr>
          <p:nvPr/>
        </p:nvSpPr>
        <p:spPr bwMode="auto">
          <a:xfrm>
            <a:off x="5883276" y="4784726"/>
            <a:ext cx="117475" cy="182563"/>
          </a:xfrm>
          <a:prstGeom prst="ellipse">
            <a:avLst/>
          </a:prstGeom>
          <a:solidFill>
            <a:srgbClr val="FFCC00"/>
          </a:solidFill>
          <a:ln w="9525" algn="ctr">
            <a:solidFill>
              <a:srgbClr val="000000"/>
            </a:solidFill>
            <a:round/>
            <a:headEnd/>
            <a:tailEnd/>
          </a:ln>
          <a:effectLst/>
        </p:spPr>
        <p:txBody>
          <a:bodyPr wrap="none" anchor="ctr"/>
          <a:lstStyle/>
          <a:p>
            <a:pPr algn="ctr">
              <a:lnSpc>
                <a:spcPct val="93000"/>
              </a:lnSpc>
              <a:buClr>
                <a:srgbClr val="000000"/>
              </a:buClr>
              <a:buSzPct val="100000"/>
              <a:defRPr/>
            </a:pPr>
            <a:r>
              <a:rPr lang="en-US" altLang="en-US" sz="1200" kern="0">
                <a:solidFill>
                  <a:srgbClr val="000000"/>
                </a:solidFill>
                <a:ea typeface="MS PGothic" pitchFamily="34" charset="-128"/>
              </a:rPr>
              <a:t>2</a:t>
            </a:r>
          </a:p>
        </p:txBody>
      </p:sp>
      <p:cxnSp>
        <p:nvCxnSpPr>
          <p:cNvPr id="76" name="Straight Arrow Connector 64"/>
          <p:cNvCxnSpPr>
            <a:cxnSpLocks noChangeShapeType="1"/>
          </p:cNvCxnSpPr>
          <p:nvPr/>
        </p:nvCxnSpPr>
        <p:spPr bwMode="auto">
          <a:xfrm>
            <a:off x="4967289" y="4264026"/>
            <a:ext cx="782637" cy="703263"/>
          </a:xfrm>
          <a:prstGeom prst="straightConnector1">
            <a:avLst/>
          </a:prstGeom>
          <a:noFill/>
          <a:ln w="9525" algn="ctr">
            <a:solidFill>
              <a:srgbClr val="000000"/>
            </a:solidFill>
            <a:round/>
            <a:headEnd/>
            <a:tailEnd type="stealth" w="med" len="med"/>
          </a:ln>
          <a:effectLst/>
        </p:spPr>
      </p:cxnSp>
      <p:cxnSp>
        <p:nvCxnSpPr>
          <p:cNvPr id="77" name="Straight Arrow Connector 65"/>
          <p:cNvCxnSpPr>
            <a:cxnSpLocks noChangeShapeType="1"/>
          </p:cNvCxnSpPr>
          <p:nvPr/>
        </p:nvCxnSpPr>
        <p:spPr bwMode="auto">
          <a:xfrm flipH="1" flipV="1">
            <a:off x="5116514" y="4084639"/>
            <a:ext cx="809625" cy="765175"/>
          </a:xfrm>
          <a:prstGeom prst="straightConnector1">
            <a:avLst/>
          </a:prstGeom>
          <a:noFill/>
          <a:ln w="9525" algn="ctr">
            <a:solidFill>
              <a:srgbClr val="000000"/>
            </a:solidFill>
            <a:round/>
            <a:headEnd/>
            <a:tailEnd type="stealth" w="med" len="med"/>
          </a:ln>
          <a:effectLst/>
        </p:spPr>
      </p:cxnSp>
      <p:cxnSp>
        <p:nvCxnSpPr>
          <p:cNvPr id="78" name="Straight Arrow Connector 67"/>
          <p:cNvCxnSpPr>
            <a:cxnSpLocks noChangeShapeType="1"/>
            <a:stCxn id="85" idx="1"/>
          </p:cNvCxnSpPr>
          <p:nvPr/>
        </p:nvCxnSpPr>
        <p:spPr bwMode="auto">
          <a:xfrm flipH="1" flipV="1">
            <a:off x="4930775" y="4344988"/>
            <a:ext cx="788988" cy="742950"/>
          </a:xfrm>
          <a:prstGeom prst="straightConnector1">
            <a:avLst/>
          </a:prstGeom>
          <a:noFill/>
          <a:ln w="9525" algn="ctr">
            <a:solidFill>
              <a:srgbClr val="000000"/>
            </a:solidFill>
            <a:round/>
            <a:headEnd/>
            <a:tailEnd type="stealth" w="med" len="med"/>
          </a:ln>
          <a:effectLst/>
        </p:spPr>
      </p:cxnSp>
      <p:cxnSp>
        <p:nvCxnSpPr>
          <p:cNvPr id="79" name="Straight Arrow Connector 72"/>
          <p:cNvCxnSpPr>
            <a:cxnSpLocks noChangeShapeType="1"/>
          </p:cNvCxnSpPr>
          <p:nvPr/>
        </p:nvCxnSpPr>
        <p:spPr bwMode="auto">
          <a:xfrm flipH="1">
            <a:off x="6423026" y="2809876"/>
            <a:ext cx="828675" cy="1903413"/>
          </a:xfrm>
          <a:prstGeom prst="straightConnector1">
            <a:avLst/>
          </a:prstGeom>
          <a:noFill/>
          <a:ln w="6350" algn="ctr">
            <a:solidFill>
              <a:srgbClr val="00B0F0"/>
            </a:solidFill>
            <a:round/>
            <a:headEnd/>
            <a:tailEnd type="stealth" w="med" len="med"/>
          </a:ln>
          <a:effectLst/>
        </p:spPr>
      </p:cxnSp>
      <p:cxnSp>
        <p:nvCxnSpPr>
          <p:cNvPr id="80" name="Straight Arrow Connector 75"/>
          <p:cNvCxnSpPr>
            <a:cxnSpLocks noChangeShapeType="1"/>
          </p:cNvCxnSpPr>
          <p:nvPr/>
        </p:nvCxnSpPr>
        <p:spPr bwMode="auto">
          <a:xfrm flipH="1">
            <a:off x="5099051" y="2503488"/>
            <a:ext cx="1776413" cy="1262062"/>
          </a:xfrm>
          <a:prstGeom prst="straightConnector1">
            <a:avLst/>
          </a:prstGeom>
          <a:noFill/>
          <a:ln w="6350" algn="ctr">
            <a:solidFill>
              <a:srgbClr val="00B0F0"/>
            </a:solidFill>
            <a:round/>
            <a:headEnd/>
            <a:tailEnd type="stealth" w="med" len="med"/>
          </a:ln>
          <a:effectLst/>
        </p:spPr>
      </p:cxnSp>
      <p:cxnSp>
        <p:nvCxnSpPr>
          <p:cNvPr id="81" name="Straight Arrow Connector 80"/>
          <p:cNvCxnSpPr>
            <a:cxnSpLocks noChangeShapeType="1"/>
          </p:cNvCxnSpPr>
          <p:nvPr/>
        </p:nvCxnSpPr>
        <p:spPr bwMode="auto">
          <a:xfrm flipH="1">
            <a:off x="6494463" y="3817939"/>
            <a:ext cx="2870200" cy="1220787"/>
          </a:xfrm>
          <a:prstGeom prst="straightConnector1">
            <a:avLst/>
          </a:prstGeom>
          <a:noFill/>
          <a:ln w="6350" algn="ctr">
            <a:solidFill>
              <a:srgbClr val="00B0F0"/>
            </a:solidFill>
            <a:round/>
            <a:headEnd/>
            <a:tailEnd type="stealth" w="med" len="med"/>
          </a:ln>
          <a:effectLst/>
        </p:spPr>
      </p:cxnSp>
      <p:sp>
        <p:nvSpPr>
          <p:cNvPr id="82" name="Oval 41"/>
          <p:cNvSpPr>
            <a:spLocks noChangeArrowheads="1"/>
          </p:cNvSpPr>
          <p:nvPr/>
        </p:nvSpPr>
        <p:spPr bwMode="auto">
          <a:xfrm>
            <a:off x="5099051" y="3405188"/>
            <a:ext cx="142875" cy="209550"/>
          </a:xfrm>
          <a:prstGeom prst="ellipse">
            <a:avLst/>
          </a:prstGeom>
          <a:solidFill>
            <a:srgbClr val="FFCC00"/>
          </a:solidFill>
          <a:ln w="9525" algn="ctr">
            <a:solidFill>
              <a:srgbClr val="000000"/>
            </a:solidFill>
            <a:round/>
            <a:headEnd/>
            <a:tailEnd/>
          </a:ln>
          <a:effectLst/>
        </p:spPr>
        <p:txBody>
          <a:bodyPr wrap="none" anchor="ctr"/>
          <a:lstStyle/>
          <a:p>
            <a:pPr algn="ctr">
              <a:lnSpc>
                <a:spcPct val="93000"/>
              </a:lnSpc>
              <a:buClr>
                <a:srgbClr val="000000"/>
              </a:buClr>
              <a:buSzPct val="100000"/>
              <a:defRPr/>
            </a:pPr>
            <a:r>
              <a:rPr lang="en-US" altLang="en-US" sz="1200" kern="0">
                <a:solidFill>
                  <a:srgbClr val="000000"/>
                </a:solidFill>
                <a:ea typeface="MS PGothic" pitchFamily="34" charset="-128"/>
              </a:rPr>
              <a:t>3</a:t>
            </a:r>
          </a:p>
        </p:txBody>
      </p:sp>
      <p:sp>
        <p:nvSpPr>
          <p:cNvPr id="83" name="Oval 41"/>
          <p:cNvSpPr>
            <a:spLocks noChangeArrowheads="1"/>
          </p:cNvSpPr>
          <p:nvPr/>
        </p:nvSpPr>
        <p:spPr bwMode="auto">
          <a:xfrm>
            <a:off x="4808538" y="4094164"/>
            <a:ext cx="195262" cy="160337"/>
          </a:xfrm>
          <a:prstGeom prst="ellipse">
            <a:avLst/>
          </a:prstGeom>
          <a:solidFill>
            <a:srgbClr val="FFCC00"/>
          </a:solidFill>
          <a:ln w="9525" algn="ctr">
            <a:solidFill>
              <a:srgbClr val="000000"/>
            </a:solidFill>
            <a:round/>
            <a:headEnd/>
            <a:tailEnd/>
          </a:ln>
          <a:effectLst/>
        </p:spPr>
        <p:txBody>
          <a:bodyPr wrap="none" anchor="ctr"/>
          <a:lstStyle/>
          <a:p>
            <a:pPr algn="ctr">
              <a:lnSpc>
                <a:spcPct val="93000"/>
              </a:lnSpc>
              <a:buClr>
                <a:srgbClr val="000000"/>
              </a:buClr>
              <a:buSzPct val="100000"/>
              <a:defRPr/>
            </a:pPr>
            <a:r>
              <a:rPr lang="en-US" altLang="en-US" sz="1200" kern="0">
                <a:solidFill>
                  <a:srgbClr val="000000"/>
                </a:solidFill>
                <a:ea typeface="MS PGothic" pitchFamily="34" charset="-128"/>
              </a:rPr>
              <a:t>5</a:t>
            </a:r>
          </a:p>
        </p:txBody>
      </p:sp>
      <p:sp>
        <p:nvSpPr>
          <p:cNvPr id="84" name="Oval 41"/>
          <p:cNvSpPr>
            <a:spLocks noChangeArrowheads="1"/>
          </p:cNvSpPr>
          <p:nvPr/>
        </p:nvSpPr>
        <p:spPr bwMode="auto">
          <a:xfrm>
            <a:off x="7223126" y="2725738"/>
            <a:ext cx="157163" cy="139700"/>
          </a:xfrm>
          <a:prstGeom prst="ellipse">
            <a:avLst/>
          </a:prstGeom>
          <a:solidFill>
            <a:srgbClr val="FFCC00"/>
          </a:solidFill>
          <a:ln w="9525" algn="ctr">
            <a:solidFill>
              <a:srgbClr val="000000"/>
            </a:solidFill>
            <a:round/>
            <a:headEnd/>
            <a:tailEnd/>
          </a:ln>
          <a:effectLst/>
        </p:spPr>
        <p:txBody>
          <a:bodyPr wrap="none" anchor="ctr"/>
          <a:lstStyle/>
          <a:p>
            <a:pPr algn="ctr">
              <a:lnSpc>
                <a:spcPct val="93000"/>
              </a:lnSpc>
              <a:buClr>
                <a:srgbClr val="000000"/>
              </a:buClr>
              <a:buSzPct val="100000"/>
              <a:defRPr/>
            </a:pPr>
            <a:r>
              <a:rPr lang="en-US" altLang="en-US" sz="1200" kern="0">
                <a:solidFill>
                  <a:srgbClr val="000000"/>
                </a:solidFill>
                <a:ea typeface="MS PGothic" pitchFamily="34" charset="-128"/>
              </a:rPr>
              <a:t>7</a:t>
            </a:r>
          </a:p>
        </p:txBody>
      </p:sp>
      <p:sp>
        <p:nvSpPr>
          <p:cNvPr id="85" name="Oval 41"/>
          <p:cNvSpPr>
            <a:spLocks noChangeArrowheads="1"/>
          </p:cNvSpPr>
          <p:nvPr/>
        </p:nvSpPr>
        <p:spPr bwMode="auto">
          <a:xfrm>
            <a:off x="5695950" y="5067300"/>
            <a:ext cx="158750" cy="139700"/>
          </a:xfrm>
          <a:prstGeom prst="ellipse">
            <a:avLst/>
          </a:prstGeom>
          <a:solidFill>
            <a:srgbClr val="FFCC00"/>
          </a:solidFill>
          <a:ln w="9525" algn="ctr">
            <a:solidFill>
              <a:srgbClr val="000000"/>
            </a:solidFill>
            <a:round/>
            <a:headEnd/>
            <a:tailEnd/>
          </a:ln>
          <a:effectLst/>
        </p:spPr>
        <p:txBody>
          <a:bodyPr wrap="none" anchor="ctr"/>
          <a:lstStyle/>
          <a:p>
            <a:pPr algn="ctr">
              <a:lnSpc>
                <a:spcPct val="93000"/>
              </a:lnSpc>
              <a:buClr>
                <a:srgbClr val="000000"/>
              </a:buClr>
              <a:buSzPct val="100000"/>
              <a:defRPr/>
            </a:pPr>
            <a:r>
              <a:rPr lang="en-US" altLang="en-US" sz="800" kern="0">
                <a:solidFill>
                  <a:srgbClr val="000000"/>
                </a:solidFill>
                <a:ea typeface="MS PGothic" pitchFamily="34" charset="-128"/>
              </a:rPr>
              <a:t>10</a:t>
            </a:r>
          </a:p>
        </p:txBody>
      </p:sp>
      <p:sp>
        <p:nvSpPr>
          <p:cNvPr id="86" name="Oval 41"/>
          <p:cNvSpPr>
            <a:spLocks noChangeArrowheads="1"/>
          </p:cNvSpPr>
          <p:nvPr/>
        </p:nvSpPr>
        <p:spPr bwMode="auto">
          <a:xfrm>
            <a:off x="9344025" y="3692526"/>
            <a:ext cx="158750" cy="138113"/>
          </a:xfrm>
          <a:prstGeom prst="ellipse">
            <a:avLst/>
          </a:prstGeom>
          <a:solidFill>
            <a:srgbClr val="FFCC00"/>
          </a:solidFill>
          <a:ln w="9525" algn="ctr">
            <a:solidFill>
              <a:srgbClr val="000000"/>
            </a:solidFill>
            <a:round/>
            <a:headEnd/>
            <a:tailEnd/>
          </a:ln>
          <a:effectLst/>
        </p:spPr>
        <p:txBody>
          <a:bodyPr wrap="none" anchor="ctr"/>
          <a:lstStyle/>
          <a:p>
            <a:pPr algn="ctr">
              <a:lnSpc>
                <a:spcPct val="93000"/>
              </a:lnSpc>
              <a:buClr>
                <a:srgbClr val="000000"/>
              </a:buClr>
              <a:buSzPct val="100000"/>
              <a:defRPr/>
            </a:pPr>
            <a:r>
              <a:rPr lang="en-US" altLang="en-US" sz="1000" kern="0">
                <a:solidFill>
                  <a:srgbClr val="000000"/>
                </a:solidFill>
                <a:ea typeface="MS PGothic" pitchFamily="34" charset="-128"/>
              </a:rPr>
              <a:t>9</a:t>
            </a:r>
          </a:p>
        </p:txBody>
      </p:sp>
      <p:sp>
        <p:nvSpPr>
          <p:cNvPr id="87" name="TextBox 86"/>
          <p:cNvSpPr txBox="1"/>
          <p:nvPr/>
        </p:nvSpPr>
        <p:spPr>
          <a:xfrm>
            <a:off x="1714500" y="3976688"/>
            <a:ext cx="3748088" cy="2668038"/>
          </a:xfrm>
          <a:prstGeom prst="rect">
            <a:avLst/>
          </a:prstGeom>
          <a:noFill/>
        </p:spPr>
        <p:txBody>
          <a:bodyPr>
            <a:spAutoFit/>
          </a:bodyPr>
          <a:lstStyle/>
          <a:p>
            <a:pPr eaLnBrk="1">
              <a:lnSpc>
                <a:spcPct val="93000"/>
              </a:lnSpc>
              <a:buClr>
                <a:srgbClr val="000000"/>
              </a:buClr>
              <a:buSzPct val="100000"/>
              <a:buFont typeface="Times New Roman" panose="02020603050405020304" pitchFamily="18" charset="0"/>
              <a:buNone/>
              <a:defRPr/>
            </a:pPr>
            <a:r>
              <a:rPr lang="en-US" sz="1200" b="1" dirty="0">
                <a:solidFill>
                  <a:srgbClr val="FF0000"/>
                </a:solidFill>
              </a:rPr>
              <a:t>Authorization Code Flow</a:t>
            </a:r>
          </a:p>
          <a:p>
            <a:pPr eaLnBrk="1">
              <a:lnSpc>
                <a:spcPct val="93000"/>
              </a:lnSpc>
              <a:buClr>
                <a:srgbClr val="000000"/>
              </a:buClr>
              <a:buSzPct val="100000"/>
              <a:buFont typeface="Times New Roman" panose="02020603050405020304" pitchFamily="18" charset="0"/>
              <a:buNone/>
              <a:defRPr/>
            </a:pPr>
            <a:endParaRPr lang="en-US" sz="1200" b="1" dirty="0">
              <a:solidFill>
                <a:srgbClr val="FF0000"/>
              </a:solidFill>
            </a:endParaRPr>
          </a:p>
          <a:p>
            <a:pPr marL="228600" indent="-228600">
              <a:lnSpc>
                <a:spcPct val="93000"/>
              </a:lnSpc>
              <a:buClr>
                <a:srgbClr val="000000"/>
              </a:buClr>
              <a:buSzPct val="100000"/>
              <a:buFont typeface="+mj-lt"/>
              <a:buAutoNum type="arabicPeriod"/>
              <a:defRPr/>
            </a:pPr>
            <a:r>
              <a:rPr lang="en-US" sz="1200" dirty="0">
                <a:solidFill>
                  <a:srgbClr val="7889FB"/>
                </a:solidFill>
              </a:rPr>
              <a:t>Request for protected resource</a:t>
            </a:r>
          </a:p>
          <a:p>
            <a:pPr marL="228600" indent="-228600">
              <a:lnSpc>
                <a:spcPct val="93000"/>
              </a:lnSpc>
              <a:buClr>
                <a:srgbClr val="000000"/>
              </a:buClr>
              <a:buSzPct val="100000"/>
              <a:buFont typeface="+mj-lt"/>
              <a:buAutoNum type="arabicPeriod"/>
              <a:defRPr/>
            </a:pPr>
            <a:r>
              <a:rPr lang="en-US" sz="1200" dirty="0">
                <a:solidFill>
                  <a:srgbClr val="7889FB"/>
                </a:solidFill>
              </a:rPr>
              <a:t>Redirection to Authorization server</a:t>
            </a:r>
          </a:p>
          <a:p>
            <a:pPr marL="228600" indent="-228600">
              <a:lnSpc>
                <a:spcPct val="93000"/>
              </a:lnSpc>
              <a:buClr>
                <a:srgbClr val="000000"/>
              </a:buClr>
              <a:buSzPct val="100000"/>
              <a:buFont typeface="+mj-lt"/>
              <a:buAutoNum type="arabicPeriod"/>
              <a:defRPr/>
            </a:pPr>
            <a:r>
              <a:rPr lang="en-US" sz="1200" dirty="0">
                <a:solidFill>
                  <a:srgbClr val="7889FB"/>
                </a:solidFill>
              </a:rPr>
              <a:t>Request for Authorization Code</a:t>
            </a:r>
          </a:p>
          <a:p>
            <a:pPr marL="228600" indent="-228600">
              <a:lnSpc>
                <a:spcPct val="93000"/>
              </a:lnSpc>
              <a:buClr>
                <a:srgbClr val="000000"/>
              </a:buClr>
              <a:buSzPct val="100000"/>
              <a:buFont typeface="+mj-lt"/>
              <a:buAutoNum type="arabicPeriod"/>
              <a:defRPr/>
            </a:pPr>
            <a:r>
              <a:rPr lang="en-US" sz="1200" dirty="0">
                <a:solidFill>
                  <a:srgbClr val="7889FB"/>
                </a:solidFill>
              </a:rPr>
              <a:t>Redirection to redirect URL with authorization code</a:t>
            </a:r>
          </a:p>
          <a:p>
            <a:pPr marL="228600" indent="-228600">
              <a:lnSpc>
                <a:spcPct val="93000"/>
              </a:lnSpc>
              <a:buClr>
                <a:srgbClr val="000000"/>
              </a:buClr>
              <a:buSzPct val="100000"/>
              <a:buFont typeface="+mj-lt"/>
              <a:buAutoNum type="arabicPeriod"/>
              <a:defRPr/>
            </a:pPr>
            <a:r>
              <a:rPr lang="en-US" sz="1200" dirty="0">
                <a:solidFill>
                  <a:srgbClr val="7889FB"/>
                </a:solidFill>
              </a:rPr>
              <a:t>Request to redirection URL with authorization code</a:t>
            </a:r>
          </a:p>
          <a:p>
            <a:pPr marL="228600" indent="-228600">
              <a:lnSpc>
                <a:spcPct val="93000"/>
              </a:lnSpc>
              <a:buClr>
                <a:srgbClr val="000000"/>
              </a:buClr>
              <a:buSzPct val="100000"/>
              <a:buFont typeface="+mj-lt"/>
              <a:buAutoNum type="arabicPeriod"/>
              <a:defRPr/>
            </a:pPr>
            <a:r>
              <a:rPr lang="en-US" sz="1200" dirty="0">
                <a:solidFill>
                  <a:srgbClr val="7889FB"/>
                </a:solidFill>
              </a:rPr>
              <a:t>Request for access token with authorization code</a:t>
            </a:r>
          </a:p>
          <a:p>
            <a:pPr marL="228600" indent="-228600">
              <a:lnSpc>
                <a:spcPct val="93000"/>
              </a:lnSpc>
              <a:buClr>
                <a:srgbClr val="000000"/>
              </a:buClr>
              <a:buSzPct val="100000"/>
              <a:buFont typeface="+mj-lt"/>
              <a:buAutoNum type="arabicPeriod"/>
              <a:defRPr/>
            </a:pPr>
            <a:r>
              <a:rPr lang="en-US" sz="1200" dirty="0">
                <a:solidFill>
                  <a:srgbClr val="7889FB"/>
                </a:solidFill>
              </a:rPr>
              <a:t>Response with Access token</a:t>
            </a:r>
          </a:p>
          <a:p>
            <a:pPr marL="228600" indent="-228600">
              <a:lnSpc>
                <a:spcPct val="93000"/>
              </a:lnSpc>
              <a:buClr>
                <a:srgbClr val="000000"/>
              </a:buClr>
              <a:buSzPct val="100000"/>
              <a:buFont typeface="+mj-lt"/>
              <a:buAutoNum type="arabicPeriod"/>
              <a:defRPr/>
            </a:pPr>
            <a:r>
              <a:rPr lang="en-US" sz="1200" dirty="0">
                <a:solidFill>
                  <a:srgbClr val="7889FB"/>
                </a:solidFill>
              </a:rPr>
              <a:t>Request with access token to Resource Server</a:t>
            </a:r>
          </a:p>
          <a:p>
            <a:pPr marL="228600" indent="-228600">
              <a:lnSpc>
                <a:spcPct val="93000"/>
              </a:lnSpc>
              <a:buClr>
                <a:srgbClr val="000000"/>
              </a:buClr>
              <a:buSzPct val="100000"/>
              <a:buFont typeface="+mj-lt"/>
              <a:buAutoNum type="arabicPeriod"/>
              <a:defRPr/>
            </a:pPr>
            <a:r>
              <a:rPr lang="en-US" sz="1200" dirty="0">
                <a:solidFill>
                  <a:srgbClr val="7889FB"/>
                </a:solidFill>
              </a:rPr>
              <a:t>Response from Resource Server</a:t>
            </a:r>
          </a:p>
          <a:p>
            <a:pPr marL="228600" indent="-228600">
              <a:lnSpc>
                <a:spcPct val="93000"/>
              </a:lnSpc>
              <a:buClr>
                <a:srgbClr val="000000"/>
              </a:buClr>
              <a:buSzPct val="100000"/>
              <a:buFont typeface="+mj-lt"/>
              <a:buAutoNum type="arabicPeriod"/>
              <a:defRPr/>
            </a:pPr>
            <a:r>
              <a:rPr lang="en-US" sz="1200" dirty="0">
                <a:solidFill>
                  <a:srgbClr val="7889FB"/>
                </a:solidFill>
              </a:rPr>
              <a:t>Response to client</a:t>
            </a:r>
          </a:p>
          <a:p>
            <a:pPr marL="228600" indent="-228600">
              <a:lnSpc>
                <a:spcPct val="93000"/>
              </a:lnSpc>
              <a:buClr>
                <a:srgbClr val="000000"/>
              </a:buClr>
              <a:buSzPct val="100000"/>
              <a:buFont typeface="+mj-lt"/>
              <a:buAutoNum type="arabicPeriod"/>
              <a:defRPr/>
            </a:pPr>
            <a:endParaRPr lang="en-US" sz="1200" dirty="0">
              <a:solidFill>
                <a:srgbClr val="7889FB"/>
              </a:solidFill>
            </a:endParaRPr>
          </a:p>
        </p:txBody>
      </p:sp>
      <p:sp>
        <p:nvSpPr>
          <p:cNvPr id="88" name="Rectangle 2"/>
          <p:cNvSpPr txBox="1">
            <a:spLocks noChangeArrowheads="1"/>
          </p:cNvSpPr>
          <p:nvPr/>
        </p:nvSpPr>
        <p:spPr>
          <a:xfrm>
            <a:off x="1844040" y="822961"/>
            <a:ext cx="3155950" cy="188913"/>
          </a:xfrm>
          <a:prstGeom prst="rect">
            <a:avLst/>
          </a:prstGeom>
        </p:spPr>
        <p:txBody>
          <a:bodyPr/>
          <a:lstStyle/>
          <a:p>
            <a:pPr fontAlgn="base">
              <a:lnSpc>
                <a:spcPct val="90000"/>
              </a:lnSpc>
              <a:spcBef>
                <a:spcPct val="0"/>
              </a:spcBef>
              <a:spcAft>
                <a:spcPct val="0"/>
              </a:spcAft>
              <a:defRPr/>
            </a:pPr>
            <a:r>
              <a:rPr lang="en-US" altLang="en-US" sz="2000" dirty="0">
                <a:latin typeface="+mj-lt"/>
                <a:ea typeface="MS PGothic" pitchFamily="34" charset="-128"/>
                <a:cs typeface="+mj-cs"/>
              </a:rPr>
              <a:t>Authorization Code</a:t>
            </a:r>
          </a:p>
        </p:txBody>
      </p:sp>
    </p:spTree>
    <p:extLst>
      <p:ext uri="{BB962C8B-B14F-4D97-AF65-F5344CB8AC3E}">
        <p14:creationId xmlns:p14="http://schemas.microsoft.com/office/powerpoint/2010/main" val="38774865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tretch>
            <a:fillRect/>
          </a:stretch>
        </p:blipFill>
        <p:spPr>
          <a:xfrm>
            <a:off x="3683001" y="182882"/>
            <a:ext cx="4811896" cy="6323147"/>
          </a:xfrm>
          <a:prstGeom prst="rect">
            <a:avLst/>
          </a:prstGeom>
          <a:ln>
            <a:solidFill>
              <a:schemeClr val="accent1"/>
            </a:solidFill>
          </a:ln>
          <a:effectLst>
            <a:outerShdw blurRad="76200" dist="114300" dir="2700000" algn="tl" rotWithShape="0">
              <a:prstClr val="black">
                <a:alpha val="40000"/>
              </a:prstClr>
            </a:outerShdw>
          </a:effectLst>
        </p:spPr>
      </p:pic>
    </p:spTree>
    <p:extLst>
      <p:ext uri="{BB962C8B-B14F-4D97-AF65-F5344CB8AC3E}">
        <p14:creationId xmlns:p14="http://schemas.microsoft.com/office/powerpoint/2010/main" val="7042064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Links</a:t>
            </a:r>
          </a:p>
        </p:txBody>
      </p:sp>
      <p:sp>
        <p:nvSpPr>
          <p:cNvPr id="3" name="Content Placeholder 2"/>
          <p:cNvSpPr>
            <a:spLocks noGrp="1"/>
          </p:cNvSpPr>
          <p:nvPr>
            <p:ph idx="1"/>
          </p:nvPr>
        </p:nvSpPr>
        <p:spPr/>
        <p:txBody>
          <a:bodyPr/>
          <a:lstStyle/>
          <a:p>
            <a:pPr>
              <a:buNone/>
            </a:pPr>
            <a:r>
              <a:rPr lang="en-US" dirty="0"/>
              <a:t>PHP Curl:</a:t>
            </a:r>
          </a:p>
          <a:p>
            <a:pPr lvl="1"/>
            <a:r>
              <a:rPr lang="en-US" u="sng" dirty="0">
                <a:hlinkClick r:id="rId2"/>
              </a:rPr>
              <a:t>http://php.net/manual/en/book.curl.php</a:t>
            </a:r>
            <a:endParaRPr lang="en-US" dirty="0"/>
          </a:p>
          <a:p>
            <a:pPr lvl="1"/>
            <a:r>
              <a:rPr lang="en-US" dirty="0">
                <a:hlinkClick r:id="rId3"/>
              </a:rPr>
              <a:t>http://php.net/manual/en/curl.examples.php</a:t>
            </a:r>
            <a:endParaRPr lang="en-US" dirty="0"/>
          </a:p>
          <a:p>
            <a:pPr lvl="1"/>
            <a:r>
              <a:rPr lang="en-US" u="sng" dirty="0">
                <a:hlinkClick r:id="rId4"/>
              </a:rPr>
              <a:t>http://www.web-development-blog.com/archives/tutorial-ftp-upload-via-curl/</a:t>
            </a:r>
            <a:endParaRPr lang="en-US" dirty="0"/>
          </a:p>
          <a:p>
            <a:pPr lvl="1"/>
            <a:r>
              <a:rPr lang="en-US" dirty="0">
                <a:hlinkClick r:id="rId5"/>
              </a:rPr>
              <a:t>https://www.ustream.tv/recorded/46730533#itm_source=mkto&amp;itm_medium=email&amp;itm_content=embed&amp;itm_campaign=ft_drip-e4</a:t>
            </a:r>
            <a:endParaRPr lang="en-US" dirty="0"/>
          </a:p>
          <a:p>
            <a:pPr lvl="1"/>
            <a:r>
              <a:rPr lang="en-US" dirty="0">
                <a:hlinkClick r:id="rId6"/>
              </a:rPr>
              <a:t>http://developers.ustream.tv/broadcasting-api/php-sample-code.html</a:t>
            </a:r>
            <a:endParaRPr lang="en-US" dirty="0"/>
          </a:p>
          <a:p>
            <a:pPr lvl="1"/>
            <a:r>
              <a:rPr lang="en-US" dirty="0">
                <a:hlinkClick r:id="rId7"/>
              </a:rPr>
              <a:t>http://developers.ustream.tv/broadcasting-api/getting-started.html</a:t>
            </a:r>
            <a:endParaRPr lang="en-US" dirty="0"/>
          </a:p>
          <a:p>
            <a:pPr lvl="1"/>
            <a:r>
              <a:rPr lang="en-US" dirty="0">
                <a:hlinkClick r:id="rId8"/>
              </a:rPr>
              <a:t>http://developers.ustream.tv/broadcasting-api/channel.html</a:t>
            </a:r>
            <a:endParaRPr lang="en-US" dirty="0"/>
          </a:p>
          <a:p>
            <a:pPr lvl="1"/>
            <a:endParaRPr lang="en-US" dirty="0"/>
          </a:p>
        </p:txBody>
      </p:sp>
    </p:spTree>
    <p:extLst>
      <p:ext uri="{BB962C8B-B14F-4D97-AF65-F5344CB8AC3E}">
        <p14:creationId xmlns:p14="http://schemas.microsoft.com/office/powerpoint/2010/main" val="650460071"/>
      </p:ext>
    </p:extLst>
  </p:cSld>
  <p:clrMapOvr>
    <a:masterClrMapping/>
  </p:clrMapOvr>
</p:sld>
</file>

<file path=ppt/theme/theme1.xml><?xml version="1.0" encoding="utf-8"?>
<a:theme xmlns:a="http://schemas.openxmlformats.org/drawingml/2006/main" name="4_IBM Rational">
  <a:themeElements>
    <a:clrScheme name="IBM_Software_Rational_Template 1">
      <a:dk1>
        <a:srgbClr val="000000"/>
      </a:dk1>
      <a:lt1>
        <a:srgbClr val="FFFFFF"/>
      </a:lt1>
      <a:dk2>
        <a:srgbClr val="00649D"/>
      </a:dk2>
      <a:lt2>
        <a:srgbClr val="C0C0C0"/>
      </a:lt2>
      <a:accent1>
        <a:srgbClr val="8CC63F"/>
      </a:accent1>
      <a:accent2>
        <a:srgbClr val="00B0DA"/>
      </a:accent2>
      <a:accent3>
        <a:srgbClr val="FFFFFF"/>
      </a:accent3>
      <a:accent4>
        <a:srgbClr val="000000"/>
      </a:accent4>
      <a:accent5>
        <a:srgbClr val="C5DFAF"/>
      </a:accent5>
      <a:accent6>
        <a:srgbClr val="009FC5"/>
      </a:accent6>
      <a:hlink>
        <a:srgbClr val="00A6A0"/>
      </a:hlink>
      <a:folHlink>
        <a:srgbClr val="7F1C7D"/>
      </a:folHlink>
    </a:clrScheme>
    <a:fontScheme name="IBM_Software_Rational_Templat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IBM_Software_Rational_Template 1">
        <a:dk1>
          <a:srgbClr val="000000"/>
        </a:dk1>
        <a:lt1>
          <a:srgbClr val="FFFFFF"/>
        </a:lt1>
        <a:dk2>
          <a:srgbClr val="00649D"/>
        </a:dk2>
        <a:lt2>
          <a:srgbClr val="C0C0C0"/>
        </a:lt2>
        <a:accent1>
          <a:srgbClr val="8CC63F"/>
        </a:accent1>
        <a:accent2>
          <a:srgbClr val="00B0DA"/>
        </a:accent2>
        <a:accent3>
          <a:srgbClr val="FFFFFF"/>
        </a:accent3>
        <a:accent4>
          <a:srgbClr val="000000"/>
        </a:accent4>
        <a:accent5>
          <a:srgbClr val="C5DFAF"/>
        </a:accent5>
        <a:accent6>
          <a:srgbClr val="009FC5"/>
        </a:accent6>
        <a:hlink>
          <a:srgbClr val="00A6A0"/>
        </a:hlink>
        <a:folHlink>
          <a:srgbClr val="7F1C7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loud Video">
  <a:themeElements>
    <a:clrScheme name="IBM BLUE FINAL">
      <a:dk1>
        <a:srgbClr val="6D7777"/>
      </a:dk1>
      <a:lt1>
        <a:srgbClr val="5A5A5A"/>
      </a:lt1>
      <a:dk2>
        <a:srgbClr val="AFB8B8"/>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oud Video" id="{93464D99-C95D-3C4A-99FB-DF3D85C39F30}" vid="{A35511FD-71CF-1246-8203-EA406A4D4C2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41211</TotalTime>
  <Words>6189</Words>
  <Application>Microsoft Office PowerPoint</Application>
  <PresentationFormat>Widescreen</PresentationFormat>
  <Paragraphs>1044</Paragraphs>
  <Slides>92</Slides>
  <Notes>27</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92</vt:i4>
      </vt:variant>
    </vt:vector>
  </HeadingPairs>
  <TitlesOfParts>
    <vt:vector size="107" baseType="lpstr">
      <vt:lpstr>ＭＳ Ｐゴシック</vt:lpstr>
      <vt:lpstr>ＭＳ Ｐゴシック</vt:lpstr>
      <vt:lpstr>.AppleSystemUIFont</vt:lpstr>
      <vt:lpstr>Arial</vt:lpstr>
      <vt:lpstr>Calibri</vt:lpstr>
      <vt:lpstr>Consolas</vt:lpstr>
      <vt:lpstr>Courier New</vt:lpstr>
      <vt:lpstr>Helvetica Neue Light</vt:lpstr>
      <vt:lpstr>Helvetica Neue Medium</vt:lpstr>
      <vt:lpstr>Times New Roman</vt:lpstr>
      <vt:lpstr>Wingdings</vt:lpstr>
      <vt:lpstr>ヒラギノ角ゴ Pro W3</vt:lpstr>
      <vt:lpstr>4_IBM Rational</vt:lpstr>
      <vt:lpstr>Cloud Video</vt:lpstr>
      <vt:lpstr>Visio</vt:lpstr>
      <vt:lpstr> Streaming Manager Developers API Workshop</vt:lpstr>
      <vt:lpstr>Agenda</vt:lpstr>
      <vt:lpstr>More Agenda</vt:lpstr>
      <vt:lpstr>PowerPoint Presentation</vt:lpstr>
      <vt:lpstr>Objectives</vt:lpstr>
      <vt:lpstr>Workshop Environment</vt:lpstr>
      <vt:lpstr>PowerPoint Presentation</vt:lpstr>
      <vt:lpstr>Channel API</vt:lpstr>
      <vt:lpstr>Player API</vt:lpstr>
      <vt:lpstr>PowerPoint Presentation</vt:lpstr>
      <vt:lpstr>Authentication Models for Secure Access</vt:lpstr>
      <vt:lpstr>Authentication Mechanics</vt:lpstr>
      <vt:lpstr>Access Tokens</vt:lpstr>
      <vt:lpstr>Authorization Request Endpoint Details</vt:lpstr>
      <vt:lpstr>Authorization Endpoint Responses</vt:lpstr>
      <vt:lpstr>Token Endpoint Details</vt:lpstr>
      <vt:lpstr>Token Endpoint Responses</vt:lpstr>
      <vt:lpstr>Authorization Flows Illustrated</vt:lpstr>
      <vt:lpstr>PowerPoint Presentation</vt:lpstr>
      <vt:lpstr>Solution Tab 1</vt:lpstr>
      <vt:lpstr>Solution Tab 2 - Channels</vt:lpstr>
      <vt:lpstr>Solution Tab 2 - Videos</vt:lpstr>
      <vt:lpstr>Solution Tab 3 – Channel Create</vt:lpstr>
      <vt:lpstr>Solution Tab 4 – Videos Uploaded to Channel</vt:lpstr>
      <vt:lpstr>Solution Tab 5 – Re-Authentication</vt:lpstr>
      <vt:lpstr>PowerPoint Presentation</vt:lpstr>
      <vt:lpstr>What’s in the workshop</vt:lpstr>
      <vt:lpstr>HTML – Home Page Headings</vt:lpstr>
      <vt:lpstr>HTML – Home Page Tabs appearance</vt:lpstr>
      <vt:lpstr>HTML – Home Page Tabs programming</vt:lpstr>
      <vt:lpstr>PHP – Overview</vt:lpstr>
      <vt:lpstr>PHP - Setup</vt:lpstr>
      <vt:lpstr>PHP – Setup for API Calls  </vt:lpstr>
      <vt:lpstr>PHP – Generate Content</vt:lpstr>
      <vt:lpstr>PowerPoint Presentation</vt:lpstr>
      <vt:lpstr>Debugging HTML and JavaScript</vt:lpstr>
      <vt:lpstr>Debugging – Javascript Breakpoints</vt:lpstr>
      <vt:lpstr>Debugging – PHP on the Server</vt:lpstr>
      <vt:lpstr>Debugging – Show PHP Results</vt:lpstr>
      <vt:lpstr>Debugging – PHP Output</vt:lpstr>
      <vt:lpstr>Debugging – PHP Script Failures</vt:lpstr>
      <vt:lpstr>Debugging - CSS</vt:lpstr>
      <vt:lpstr>PowerPoint Presentation</vt:lpstr>
      <vt:lpstr>Channel API – Retrieving Content: Identity</vt:lpstr>
      <vt:lpstr>Channel API – Retrieving Access Token (Step 2)</vt:lpstr>
      <vt:lpstr>Channel API – Retrieving Channels (Step 3)</vt:lpstr>
      <vt:lpstr>Channel API – Retrieving Videos (Step 4)</vt:lpstr>
      <vt:lpstr>Lab Overview</vt:lpstr>
      <vt:lpstr>PowerPoint Presentation</vt:lpstr>
      <vt:lpstr>Player Loading – Web Page Behavior</vt:lpstr>
      <vt:lpstr>Specifying Player Embed URL Options</vt:lpstr>
      <vt:lpstr>Generating Player Embed URL</vt:lpstr>
      <vt:lpstr>Adding Embed Code to HTML</vt:lpstr>
      <vt:lpstr>PowerPoint Presentation</vt:lpstr>
      <vt:lpstr>Managing the Player with Controls</vt:lpstr>
      <vt:lpstr>Setting up the Player Control Buttons</vt:lpstr>
      <vt:lpstr>Player Operations</vt:lpstr>
      <vt:lpstr>PowerPoint Presentation</vt:lpstr>
      <vt:lpstr>Retrieving Current Player Properties</vt:lpstr>
      <vt:lpstr>PowerPoint Presentation</vt:lpstr>
      <vt:lpstr>Asynchronous Player Events</vt:lpstr>
      <vt:lpstr>Asynchronous Events with Data</vt:lpstr>
      <vt:lpstr>Lab Overview</vt:lpstr>
      <vt:lpstr>PowerPoint Presentation</vt:lpstr>
      <vt:lpstr>Channel Creation</vt:lpstr>
      <vt:lpstr>Lab 3 Overview</vt:lpstr>
      <vt:lpstr>PowerPoint Presentation</vt:lpstr>
      <vt:lpstr>Video Upload Overview</vt:lpstr>
      <vt:lpstr>Potential Server Limits - Apache</vt:lpstr>
      <vt:lpstr>Potential Server Limits - PHP</vt:lpstr>
      <vt:lpstr>File Upload UI Changes</vt:lpstr>
      <vt:lpstr>Upload Script – Step 1, The Connection Request</vt:lpstr>
      <vt:lpstr>Upload Script – Step 1, Connection Response</vt:lpstr>
      <vt:lpstr>Upload Script – Step 2, FTP Upload Request </vt:lpstr>
      <vt:lpstr>Upload Script – Step 3, Video Ready State Request</vt:lpstr>
      <vt:lpstr>Upload Script – Step 4, Status Request</vt:lpstr>
      <vt:lpstr>Lab Overview</vt:lpstr>
      <vt:lpstr>PowerPoint Presentation</vt:lpstr>
      <vt:lpstr>Change Account Access with OAuth2</vt:lpstr>
      <vt:lpstr>Flow Mechanics</vt:lpstr>
      <vt:lpstr>Implementation Basics</vt:lpstr>
      <vt:lpstr>Authentication Token Landing Page</vt:lpstr>
      <vt:lpstr>Token Script Overview</vt:lpstr>
      <vt:lpstr>Main Script Modifications</vt:lpstr>
      <vt:lpstr>Lab Overview</vt:lpstr>
      <vt:lpstr>PowerPoint Presentation</vt:lpstr>
      <vt:lpstr>What is OAuth </vt:lpstr>
      <vt:lpstr>OAuth Terminology </vt:lpstr>
      <vt:lpstr>PowerPoint Presentation</vt:lpstr>
      <vt:lpstr>OAuth flow </vt:lpstr>
      <vt:lpstr>PowerPoint Presentation</vt:lpstr>
      <vt:lpstr>Resource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Lewter</dc:creator>
  <cp:lastModifiedBy>George Owen</cp:lastModifiedBy>
  <cp:revision>565</cp:revision>
  <dcterms:created xsi:type="dcterms:W3CDTF">2016-05-23T01:34:11Z</dcterms:created>
  <dcterms:modified xsi:type="dcterms:W3CDTF">2017-06-28T20:51:08Z</dcterms:modified>
</cp:coreProperties>
</file>